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2"/>
  </p:notesMasterIdLst>
  <p:sldIdLst>
    <p:sldId id="258" r:id="rId2"/>
    <p:sldId id="315" r:id="rId3"/>
    <p:sldId id="316"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4" r:id="rId40"/>
    <p:sldId id="353"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7" r:id="rId69"/>
    <p:sldId id="386" r:id="rId70"/>
    <p:sldId id="385" r:id="rId71"/>
    <p:sldId id="389" r:id="rId72"/>
    <p:sldId id="390" r:id="rId73"/>
    <p:sldId id="391" r:id="rId74"/>
    <p:sldId id="394" r:id="rId75"/>
    <p:sldId id="393"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297" r:id="rId91"/>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59" userDrawn="1">
          <p15:clr>
            <a:srgbClr val="A4A3A4"/>
          </p15:clr>
        </p15:guide>
        <p15:guide id="2" pos="17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00"/>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53" autoAdjust="0"/>
    <p:restoredTop sz="94077" autoAdjust="0"/>
  </p:normalViewPr>
  <p:slideViewPr>
    <p:cSldViewPr snapToGrid="0" snapToObjects="1">
      <p:cViewPr varScale="1">
        <p:scale>
          <a:sx n="136" d="100"/>
          <a:sy n="136" d="100"/>
        </p:scale>
        <p:origin x="192" y="448"/>
      </p:cViewPr>
      <p:guideLst>
        <p:guide orient="horz" pos="1859"/>
        <p:guide pos="1769"/>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8/24/22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Actually </a:t>
            </a:r>
            <a:r>
              <a:rPr lang="en-US" dirty="0" err="1"/>
              <a:t>logn</a:t>
            </a:r>
            <a:r>
              <a:rPr lang="en-US" dirty="0"/>
              <a:t> + 1, but we don’t care for the +1.</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1650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150529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246316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292423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0771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5486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3622338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3457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32781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92630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79173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178206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12480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69599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44102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172168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415905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10822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1130372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 –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 everything to its left are smaller.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 everything to its left are smaller and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not necessarily sorted though</a:t>
            </a:r>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29815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1415685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242456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while loop is \Theta(n) as it comes out of the loop when start and end crosses over and that happens after a total scan of the whole array.</a:t>
            </a:r>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283374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4021519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106587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145797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Probability justification – Probability that lowest element is first is 1/n. Given the lowest element is in first position the probability that the second element is in the second position is 1/(n-1), and so on.</a:t>
            </a:r>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2868796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are going by the convention by the book [0 index start]</a:t>
            </a:r>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2630081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391043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386088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2788605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69088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147831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 is T(0) – a constant time operation</a:t>
            </a:r>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28940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416469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2573687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394133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90499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142528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82147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33199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69427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121576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4039123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599067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4226774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07486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121726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103342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1206163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2415851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11383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96967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421882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2328168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3119235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743010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1670125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202807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2848037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telling \theta n^2, tell why not \theta n^3 like the brute-force algorithm. Here we don’t need to test rest n points to be on either side. We just have to pick the highest y-intercept.</a:t>
            </a:r>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1419943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050568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409155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2470737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657742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1536570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1836591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2637551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369427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40960570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1085609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2837571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30117487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37665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7510689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2401638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1912931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1707455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83</a:t>
            </a:fld>
            <a:endParaRPr lang="en-US"/>
          </a:p>
        </p:txBody>
      </p:sp>
    </p:spTree>
    <p:extLst>
      <p:ext uri="{BB962C8B-B14F-4D97-AF65-F5344CB8AC3E}">
        <p14:creationId xmlns:p14="http://schemas.microsoft.com/office/powerpoint/2010/main" val="689760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84</a:t>
            </a:fld>
            <a:endParaRPr lang="en-US"/>
          </a:p>
        </p:txBody>
      </p:sp>
    </p:spTree>
    <p:extLst>
      <p:ext uri="{BB962C8B-B14F-4D97-AF65-F5344CB8AC3E}">
        <p14:creationId xmlns:p14="http://schemas.microsoft.com/office/powerpoint/2010/main" val="1196366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85</a:t>
            </a:fld>
            <a:endParaRPr lang="en-US"/>
          </a:p>
        </p:txBody>
      </p:sp>
    </p:spTree>
    <p:extLst>
      <p:ext uri="{BB962C8B-B14F-4D97-AF65-F5344CB8AC3E}">
        <p14:creationId xmlns:p14="http://schemas.microsoft.com/office/powerpoint/2010/main" val="4202729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86</a:t>
            </a:fld>
            <a:endParaRPr lang="en-US"/>
          </a:p>
        </p:txBody>
      </p:sp>
    </p:spTree>
    <p:extLst>
      <p:ext uri="{BB962C8B-B14F-4D97-AF65-F5344CB8AC3E}">
        <p14:creationId xmlns:p14="http://schemas.microsoft.com/office/powerpoint/2010/main" val="4142151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87</a:t>
            </a:fld>
            <a:endParaRPr lang="en-US"/>
          </a:p>
        </p:txBody>
      </p:sp>
    </p:spTree>
    <p:extLst>
      <p:ext uri="{BB962C8B-B14F-4D97-AF65-F5344CB8AC3E}">
        <p14:creationId xmlns:p14="http://schemas.microsoft.com/office/powerpoint/2010/main" val="2008519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88</a:t>
            </a:fld>
            <a:endParaRPr lang="en-US"/>
          </a:p>
        </p:txBody>
      </p:sp>
    </p:spTree>
    <p:extLst>
      <p:ext uri="{BB962C8B-B14F-4D97-AF65-F5344CB8AC3E}">
        <p14:creationId xmlns:p14="http://schemas.microsoft.com/office/powerpoint/2010/main" val="493480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89</a:t>
            </a:fld>
            <a:endParaRPr lang="en-US"/>
          </a:p>
        </p:txBody>
      </p:sp>
    </p:spTree>
    <p:extLst>
      <p:ext uri="{BB962C8B-B14F-4D97-AF65-F5344CB8AC3E}">
        <p14:creationId xmlns:p14="http://schemas.microsoft.com/office/powerpoint/2010/main" val="437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two subroutines each are \Theta(n/2), then why not the overall runtime \Theta(n/2). Because – these are separate ‘n/2’ numbers (inputs). – not the same inputs.</a:t>
            </a:r>
          </a:p>
          <a:p>
            <a:r>
              <a:rPr lang="en-US" dirty="0"/>
              <a:t>We are trying to count the number of levels and number of operations at each level. When we are at a certain level, we count const, const and \Theta(n), the two </a:t>
            </a:r>
            <a:r>
              <a:rPr lang="en-US" dirty="0" err="1"/>
              <a:t>mergesort</a:t>
            </a:r>
            <a:r>
              <a:rPr lang="en-US" dirty="0"/>
              <a:t> recursions will be counted in the next level.</a:t>
            </a:r>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29739724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90</a:t>
            </a:fld>
            <a:endParaRPr lang="en-US"/>
          </a:p>
        </p:txBody>
      </p:sp>
    </p:spTree>
    <p:extLst>
      <p:ext uri="{BB962C8B-B14F-4D97-AF65-F5344CB8AC3E}">
        <p14:creationId xmlns:p14="http://schemas.microsoft.com/office/powerpoint/2010/main" val="2119432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10,11,12,17,24,25, 2022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10,11,12,17,24,25,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10,11,12,17,24,25,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10,11,12,17,24,25, 2022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CS21003/CS21203 / Algorithms - I | Introduction</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10,11,12,17,24,25, 2022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10,11,12,17,24,25, 2022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Aug 10,11,12,17,24,25, 2022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Aug 10,11,12,17,24,25, 2022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Aug 10,11,12,17,24,25, 2022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10,11,12,17,24,25,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10,11,12,17,24,25,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Introduction</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10,11,12,17,24,25, 2022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CS21003/CS21203 / Algorithms - I | Introduction</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4.xml"/><Relationship Id="rId16"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8.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5" Type="http://schemas.openxmlformats.org/officeDocument/2006/relationships/image" Target="../media/image96.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2.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101.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19"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68.png"/><Relationship Id="rId1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80.png"/><Relationship Id="rId3" Type="http://schemas.openxmlformats.org/officeDocument/2006/relationships/image" Target="../media/image105.png"/><Relationship Id="rId21" Type="http://schemas.openxmlformats.org/officeDocument/2006/relationships/image" Target="../media/image83.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8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0.png"/></Relationships>
</file>

<file path=ppt/slides/_rels/slide24.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4.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1.png"/><Relationship Id="rId27" Type="http://schemas.openxmlformats.org/officeDocument/2006/relationships/image" Target="../media/image126.png"/></Relationships>
</file>

<file path=ppt/slides/_rels/slide25.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5.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7.png"/><Relationship Id="rId27"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18" Type="http://schemas.openxmlformats.org/officeDocument/2006/relationships/image" Target="../media/image80.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6.xml"/><Relationship Id="rId20"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19"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tinyurl.com/3k8pt3a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0.png"/><Relationship Id="rId7" Type="http://schemas.openxmlformats.org/officeDocument/2006/relationships/image" Target="../media/image19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s://www.mathopenref.com/polygonconvex.html" TargetMode="External"/><Relationship Id="rId5" Type="http://schemas.openxmlformats.org/officeDocument/2006/relationships/image" Target="../media/image203.png"/><Relationship Id="rId4" Type="http://schemas.openxmlformats.org/officeDocument/2006/relationships/image" Target="../media/image192.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EzeYI7p9MjU"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6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11.png"/><Relationship Id="rId11" Type="http://schemas.openxmlformats.org/officeDocument/2006/relationships/image" Target="../media/image217.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04.png"/><Relationship Id="rId7" Type="http://schemas.openxmlformats.org/officeDocument/2006/relationships/image" Target="../media/image22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23.png"/><Relationship Id="rId12" Type="http://schemas.openxmlformats.org/officeDocument/2006/relationships/image" Target="../media/image23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33.png"/><Relationship Id="rId7"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37.png"/><Relationship Id="rId11" Type="http://schemas.openxmlformats.org/officeDocument/2006/relationships/image" Target="../media/image241.png"/><Relationship Id="rId5" Type="http://schemas.openxmlformats.org/officeDocument/2006/relationships/image" Target="../media/image236.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69.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0.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43.png"/><Relationship Id="rId11" Type="http://schemas.openxmlformats.org/officeDocument/2006/relationships/image" Target="../media/image238.png"/><Relationship Id="rId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42.png"/><Relationship Id="rId9" Type="http://schemas.openxmlformats.org/officeDocument/2006/relationships/image" Target="../media/image2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4.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5.png"/><Relationship Id="rId11" Type="http://schemas.openxmlformats.org/officeDocument/2006/relationships/image" Target="../media/image238.png"/><Relationship Id="rId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40.png"/><Relationship Id="rId9" Type="http://schemas.openxmlformats.org/officeDocument/2006/relationships/image" Target="../media/image236.png"/><Relationship Id="rId14" Type="http://schemas.openxmlformats.org/officeDocument/2006/relationships/image" Target="../media/image241.png"/></Relationships>
</file>

<file path=ppt/slides/_rels/slide7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46.png"/><Relationship Id="rId7" Type="http://schemas.openxmlformats.org/officeDocument/2006/relationships/image" Target="../media/image236.png"/><Relationship Id="rId12"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1.png"/><Relationship Id="rId10" Type="http://schemas.openxmlformats.org/officeDocument/2006/relationships/image" Target="../media/image227.png"/><Relationship Id="rId4" Type="http://schemas.openxmlformats.org/officeDocument/2006/relationships/image" Target="../media/image247.png"/><Relationship Id="rId9" Type="http://schemas.openxmlformats.org/officeDocument/2006/relationships/image" Target="../media/image238.png"/><Relationship Id="rId14" Type="http://schemas.openxmlformats.org/officeDocument/2006/relationships/image" Target="../media/image245.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72.xml"/><Relationship Id="rId16"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2.png"/><Relationship Id="rId10" Type="http://schemas.openxmlformats.org/officeDocument/2006/relationships/image" Target="../media/image227.png"/><Relationship Id="rId4" Type="http://schemas.openxmlformats.org/officeDocument/2006/relationships/image" Target="../media/image249.png"/><Relationship Id="rId9" Type="http://schemas.openxmlformats.org/officeDocument/2006/relationships/image" Target="../media/image238.png"/><Relationship Id="rId14" Type="http://schemas.openxmlformats.org/officeDocument/2006/relationships/image" Target="../media/image240.png"/></Relationships>
</file>

<file path=ppt/slides/_rels/slide7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9.png"/><Relationship Id="rId3"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5.png"/><Relationship Id="rId2" Type="http://schemas.openxmlformats.org/officeDocument/2006/relationships/notesSlide" Target="../notesSlides/notesSlide73.xml"/><Relationship Id="rId16" Type="http://schemas.openxmlformats.org/officeDocument/2006/relationships/image" Target="../media/image242.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0.png"/><Relationship Id="rId10" Type="http://schemas.openxmlformats.org/officeDocument/2006/relationships/image" Target="../media/image227.png"/><Relationship Id="rId4" Type="http://schemas.openxmlformats.org/officeDocument/2006/relationships/image" Target="../media/image246.png"/><Relationship Id="rId9" Type="http://schemas.openxmlformats.org/officeDocument/2006/relationships/image" Target="../media/image238.png"/><Relationship Id="rId14" Type="http://schemas.openxmlformats.org/officeDocument/2006/relationships/image" Target="../media/image247.png"/></Relationships>
</file>

<file path=ppt/slides/_rels/slide7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50.png"/><Relationship Id="rId18" Type="http://schemas.openxmlformats.org/officeDocument/2006/relationships/image" Target="../media/image245.png"/><Relationship Id="rId3" Type="http://schemas.openxmlformats.org/officeDocument/2006/relationships/image" Target="../media/image251.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2.png"/><Relationship Id="rId2" Type="http://schemas.openxmlformats.org/officeDocument/2006/relationships/notesSlide" Target="../notesSlides/notesSlide74.xml"/><Relationship Id="rId16"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7.png"/><Relationship Id="rId10" Type="http://schemas.openxmlformats.org/officeDocument/2006/relationships/image" Target="../media/image227.png"/><Relationship Id="rId19"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38.png"/><Relationship Id="rId14" Type="http://schemas.openxmlformats.org/officeDocument/2006/relationships/image" Target="../media/image249.png"/></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4.png"/><Relationship Id="rId7" Type="http://schemas.openxmlformats.org/officeDocument/2006/relationships/image" Target="../media/image259.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4.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8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8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95.png"/><Relationship Id="rId7" Type="http://schemas.openxmlformats.org/officeDocument/2006/relationships/image" Target="../media/image29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6.png"/><Relationship Id="rId7" Type="http://schemas.openxmlformats.org/officeDocument/2006/relationships/image" Target="../media/image29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4.png"/></Relationships>
</file>

<file path=ppt/slides/_rels/slide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8" Type="http://schemas.openxmlformats.org/officeDocument/2006/relationships/image" Target="../media/image15.png"/><Relationship Id="rId3" Type="http://schemas.openxmlformats.org/officeDocument/2006/relationships/image" Target="../media/image2.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(CS29003/203)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2022,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Divide and Conquer, Recursion</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What are the number of levels in </a:t>
                </a:r>
                <a:r>
                  <a:rPr lang="en-US" sz="1600" dirty="0" err="1"/>
                  <a:t>mergesort</a:t>
                </a:r>
                <a:r>
                  <a:rPr lang="en-US" sz="1600" dirty="0"/>
                  <a:t>?</a:t>
                </a:r>
              </a:p>
              <a:p>
                <a:pPr>
                  <a:lnSpc>
                    <a:spcPts val="1688"/>
                  </a:lnSpc>
                </a:pP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oMath>
                </a14:m>
                <a:endParaRPr lang="en-US" sz="1600" dirty="0"/>
              </a:p>
              <a:p>
                <a:pPr>
                  <a:lnSpc>
                    <a:spcPts val="1688"/>
                  </a:lnSpc>
                </a:pPr>
                <a:r>
                  <a:rPr lang="en-US" sz="1600" dirty="0"/>
                  <a:t>There are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oMath>
                </a14:m>
                <a:r>
                  <a:rPr lang="en-US" sz="1600" dirty="0"/>
                  <a:t> levels and at each level the number of operations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688"/>
                  </a:lnSpc>
                </a:pPr>
                <a:r>
                  <a:rPr lang="en-US" sz="1600" dirty="0"/>
                  <a:t>The runtime of </a:t>
                </a:r>
                <a:r>
                  <a:rPr lang="en-US" sz="1600" dirty="0" err="1"/>
                  <a:t>mergesort</a:t>
                </a:r>
                <a:r>
                  <a:rPr lang="en-US" sz="1600" dirty="0"/>
                  <a:t>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dirty="0"/>
              </a:p>
              <a:p>
                <a:pPr>
                  <a:lnSpc>
                    <a:spcPts val="1688"/>
                  </a:lnSpc>
                </a:pPr>
                <a:endParaRPr lang="en-US" sz="1600" dirty="0"/>
              </a:p>
              <a:p>
                <a:pPr>
                  <a:lnSpc>
                    <a:spcPts val="1688"/>
                  </a:lnSpc>
                </a:pPr>
                <a:r>
                  <a:rPr lang="en-US" sz="1600" dirty="0"/>
                  <a:t>Next we will learn how to write an equation that represents the running time of a divide and conquer algorithm.</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394" t="-2392" r="-197"/>
                </a:stretch>
              </a:blipFill>
            </p:spPr>
            <p:txBody>
              <a:bodyPr/>
              <a:lstStyle/>
              <a:p>
                <a:r>
                  <a:rPr lang="en-US">
                    <a:noFill/>
                  </a:rPr>
                  <a:t> </a:t>
                </a:r>
              </a:p>
            </p:txBody>
          </p:sp>
        </mc:Fallback>
      </mc:AlternateContent>
    </p:spTree>
    <p:extLst>
      <p:ext uri="{BB962C8B-B14F-4D97-AF65-F5344CB8AC3E}">
        <p14:creationId xmlns:p14="http://schemas.microsoft.com/office/powerpoint/2010/main" val="42940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4EDB6-8210-DC98-FCB2-05D195D84FC3}"/>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Recurrence Relation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3D37F-F399-1DD0-40AB-9D4ADCC0035E}"/>
                  </a:ext>
                </a:extLst>
              </p:cNvPr>
              <p:cNvSpPr txBox="1">
                <a:spLocks/>
              </p:cNvSpPr>
              <p:nvPr/>
            </p:nvSpPr>
            <p:spPr>
              <a:xfrm>
                <a:off x="2927758" y="1174252"/>
                <a:ext cx="3714749" cy="32478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Let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oMath>
                </a14:m>
                <a:r>
                  <a:rPr lang="en-US" sz="1600" dirty="0"/>
                  <a:t> be the running time of the algorithm when the input size is </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Base case takes constant time</a:t>
                </a:r>
              </a:p>
              <a:p>
                <a:pPr>
                  <a:lnSpc>
                    <a:spcPts val="1688"/>
                  </a:lnSpc>
                </a:pPr>
                <a:endParaRPr lang="en-US" sz="1600" dirty="0"/>
              </a:p>
              <a:p>
                <a:pPr>
                  <a:lnSpc>
                    <a:spcPts val="1688"/>
                  </a:lnSpc>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solidFill>
                                  <a:schemeClr val="accent6"/>
                                </a:solidFill>
                                <a:latin typeface="Cambria Math" panose="02040503050406030204" pitchFamily="18" charset="0"/>
                              </a:rPr>
                              <m:t>𝑐</m:t>
                            </m:r>
                            <m:r>
                              <a:rPr lang="en-US" sz="1600" b="0" i="1" smtClean="0">
                                <a:solidFill>
                                  <a:schemeClr val="accent6"/>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e>
                          <m:e>
                            <m:r>
                              <a:rPr lang="en-US" sz="1600" b="0" i="1" smtClean="0">
                                <a:solidFill>
                                  <a:srgbClr val="FF0000"/>
                                </a:solidFill>
                                <a:latin typeface="Cambria Math" panose="02040503050406030204" pitchFamily="18" charset="0"/>
                              </a:rPr>
                              <m:t>𝑑</m:t>
                            </m:r>
                            <m:r>
                              <a:rPr lang="en-US" sz="1600" b="0" i="1" smtClean="0">
                                <a:latin typeface="Cambria Math" panose="02040503050406030204" pitchFamily="18" charset="0"/>
                              </a:rPr>
                              <m:t>+ </m:t>
                            </m:r>
                            <m:r>
                              <m:rPr>
                                <m:sty m:val="p"/>
                              </m:rPr>
                              <a:rPr lang="el-GR" sz="1600" b="0" i="1" smtClean="0">
                                <a:solidFill>
                                  <a:srgbClr val="0432FF"/>
                                </a:solidFill>
                                <a:latin typeface="Cambria Math" panose="02040503050406030204" pitchFamily="18" charset="0"/>
                                <a:ea typeface="Cambria Math" panose="02040503050406030204" pitchFamily="18" charset="0"/>
                              </a:rPr>
                              <m:t>Θ</m:t>
                            </m:r>
                            <m:d>
                              <m:dPr>
                                <m:ctrlPr>
                                  <a:rPr lang="en-US" sz="1600" b="0" i="1" smtClean="0">
                                    <a:solidFill>
                                      <a:srgbClr val="0432FF"/>
                                    </a:solidFill>
                                    <a:latin typeface="Cambria Math" panose="02040503050406030204" pitchFamily="18" charset="0"/>
                                    <a:ea typeface="Cambria Math" panose="02040503050406030204" pitchFamily="18" charset="0"/>
                                  </a:rPr>
                                </m:ctrlPr>
                              </m:dPr>
                              <m:e>
                                <m:r>
                                  <a:rPr lang="en-US" sz="1600" b="0" i="1" smtClean="0">
                                    <a:solidFill>
                                      <a:srgbClr val="0432FF"/>
                                    </a:solidFill>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solidFill>
                                  <a:srgbClr val="FFC000"/>
                                </a:solidFill>
                                <a:latin typeface="Cambria Math" panose="02040503050406030204" pitchFamily="18" charset="0"/>
                                <a:ea typeface="Cambria Math" panose="02040503050406030204" pitchFamily="18" charset="0"/>
                              </a:rPr>
                              <m:t>2</m:t>
                            </m:r>
                            <m:r>
                              <a:rPr lang="en-US" sz="1600" b="0" i="1" smtClean="0">
                                <a:solidFill>
                                  <a:srgbClr val="FFC000"/>
                                </a:solidFill>
                                <a:latin typeface="Cambria Math" panose="02040503050406030204" pitchFamily="18" charset="0"/>
                                <a:ea typeface="Cambria Math" panose="02040503050406030204" pitchFamily="18" charset="0"/>
                              </a:rPr>
                              <m:t>𝑇</m:t>
                            </m:r>
                            <m:d>
                              <m:dPr>
                                <m:ctrlPr>
                                  <a:rPr lang="en-US" sz="1600" b="0" i="1" smtClean="0">
                                    <a:solidFill>
                                      <a:srgbClr val="FFC000"/>
                                    </a:solidFill>
                                    <a:latin typeface="Cambria Math" panose="02040503050406030204" pitchFamily="18" charset="0"/>
                                    <a:ea typeface="Cambria Math" panose="02040503050406030204" pitchFamily="18" charset="0"/>
                                  </a:rPr>
                                </m:ctrlPr>
                              </m:dPr>
                              <m:e>
                                <m:f>
                                  <m:fPr>
                                    <m:ctrlPr>
                                      <a:rPr lang="en-US" sz="1600" b="0" i="1" smtClean="0">
                                        <a:solidFill>
                                          <a:srgbClr val="FFC000"/>
                                        </a:solidFill>
                                        <a:latin typeface="Cambria Math" panose="02040503050406030204" pitchFamily="18" charset="0"/>
                                        <a:ea typeface="Cambria Math" panose="02040503050406030204" pitchFamily="18" charset="0"/>
                                      </a:rPr>
                                    </m:ctrlPr>
                                  </m:fPr>
                                  <m:num>
                                    <m:r>
                                      <a:rPr lang="en-US" sz="1600" b="0" i="1" smtClean="0">
                                        <a:solidFill>
                                          <a:srgbClr val="FFC000"/>
                                        </a:solidFill>
                                        <a:latin typeface="Cambria Math" panose="02040503050406030204" pitchFamily="18" charset="0"/>
                                        <a:ea typeface="Cambria Math" panose="02040503050406030204" pitchFamily="18" charset="0"/>
                                      </a:rPr>
                                      <m:t>𝑛</m:t>
                                    </m:r>
                                  </m:num>
                                  <m:den>
                                    <m:r>
                                      <a:rPr lang="en-US" sz="1600" b="0" i="1" smtClean="0">
                                        <a:solidFill>
                                          <a:srgbClr val="FFC000"/>
                                        </a:solidFill>
                                        <a:latin typeface="Cambria Math" panose="02040503050406030204" pitchFamily="18" charset="0"/>
                                        <a:ea typeface="Cambria Math" panose="02040503050406030204" pitchFamily="18" charset="0"/>
                                      </a:rPr>
                                      <m:t>2</m:t>
                                    </m:r>
                                  </m:den>
                                </m:f>
                              </m:e>
                            </m:d>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endParaRPr lang="en-US" sz="1600" dirty="0"/>
              </a:p>
              <a:p>
                <a:pPr marL="0" indent="0">
                  <a:lnSpc>
                    <a:spcPts val="1688"/>
                  </a:lnSpc>
                  <a:buNone/>
                </a:pPr>
                <a:endParaRPr lang="en-US" sz="1600" dirty="0"/>
              </a:p>
              <a:p>
                <a:pPr>
                  <a:lnSpc>
                    <a:spcPts val="1688"/>
                  </a:lnSpc>
                </a:pPr>
                <a:endParaRPr lang="en-US" sz="1600" dirty="0">
                  <a:solidFill>
                    <a:schemeClr val="tx1"/>
                  </a:solidFill>
                </a:endParaRPr>
              </a:p>
              <a:p>
                <a:pPr>
                  <a:lnSpc>
                    <a:spcPts val="1688"/>
                  </a:lnSpc>
                </a:pPr>
                <a14:m>
                  <m:oMath xmlns:m="http://schemas.openxmlformats.org/officeDocument/2006/math">
                    <m:r>
                      <a:rPr lang="en-US" sz="1600" i="1">
                        <a:solidFill>
                          <a:schemeClr val="tx1"/>
                        </a:solidFill>
                        <a:latin typeface="Cambria Math" panose="02040503050406030204" pitchFamily="18" charset="0"/>
                      </a:rPr>
                      <m:t>𝑇</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𝑛</m:t>
                        </m:r>
                      </m:e>
                    </m:d>
                    <m:r>
                      <a:rPr lang="en-US" sz="1600" i="1">
                        <a:solidFill>
                          <a:schemeClr val="tx1"/>
                        </a:solidFill>
                        <a:latin typeface="Cambria Math" panose="02040503050406030204" pitchFamily="18" charset="0"/>
                      </a:rPr>
                      <m:t>= </m:t>
                    </m:r>
                    <m:d>
                      <m:dPr>
                        <m:begChr m:val="{"/>
                        <m:endChr m:val=""/>
                        <m:ctrlPr>
                          <a:rPr lang="en-US" sz="1600" i="1">
                            <a:solidFill>
                              <a:schemeClr val="tx1"/>
                            </a:solidFill>
                            <a:latin typeface="Cambria Math" panose="02040503050406030204" pitchFamily="18" charset="0"/>
                          </a:rPr>
                        </m:ctrlPr>
                      </m:dPr>
                      <m:e>
                        <m:eqArr>
                          <m:eqArrPr>
                            <m:ctrlPr>
                              <a:rPr lang="en-US" sz="1600" i="1">
                                <a:solidFill>
                                  <a:schemeClr val="tx1"/>
                                </a:solidFill>
                                <a:latin typeface="Cambria Math" panose="02040503050406030204" pitchFamily="18" charset="0"/>
                              </a:rPr>
                            </m:ctrlPr>
                          </m:eqArrPr>
                          <m:e>
                            <m:r>
                              <a:rPr lang="en-US" sz="1600" i="1">
                                <a:solidFill>
                                  <a:schemeClr val="tx1"/>
                                </a:solidFill>
                                <a:latin typeface="Cambria Math" panose="02040503050406030204" pitchFamily="18" charset="0"/>
                              </a:rPr>
                              <m:t>𝑐</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𝑛</m:t>
                            </m:r>
                            <m:r>
                              <a:rPr lang="en-US" sz="1600" i="1">
                                <a:solidFill>
                                  <a:schemeClr val="tx1"/>
                                </a:solidFill>
                                <a:latin typeface="Cambria Math" panose="02040503050406030204" pitchFamily="18" charset="0"/>
                              </a:rPr>
                              <m:t>=1</m:t>
                            </m:r>
                          </m:e>
                          <m:e>
                            <m:r>
                              <a:rPr lang="en-US" sz="1600" i="1">
                                <a:solidFill>
                                  <a:schemeClr val="tx1"/>
                                </a:solidFill>
                                <a:latin typeface="Cambria Math" panose="02040503050406030204" pitchFamily="18" charset="0"/>
                                <a:ea typeface="Cambria Math" panose="02040503050406030204" pitchFamily="18" charset="0"/>
                              </a:rPr>
                              <m:t>2</m:t>
                            </m:r>
                            <m:r>
                              <a:rPr lang="en-US" sz="1600" i="1">
                                <a:solidFill>
                                  <a:schemeClr val="tx1"/>
                                </a:solidFill>
                                <a:latin typeface="Cambria Math" panose="02040503050406030204" pitchFamily="18" charset="0"/>
                                <a:ea typeface="Cambria Math" panose="02040503050406030204" pitchFamily="18" charset="0"/>
                              </a:rPr>
                              <m:t>𝑇</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𝑛</m:t>
                                    </m:r>
                                  </m:num>
                                  <m:den>
                                    <m:r>
                                      <a:rPr lang="en-US" sz="1600" i="1">
                                        <a:solidFill>
                                          <a:schemeClr val="tx1"/>
                                        </a:solidFill>
                                        <a:latin typeface="Cambria Math" panose="02040503050406030204" pitchFamily="18" charset="0"/>
                                        <a:ea typeface="Cambria Math" panose="02040503050406030204" pitchFamily="18" charset="0"/>
                                      </a:rPr>
                                      <m:t>2</m:t>
                                    </m:r>
                                  </m:den>
                                </m:f>
                              </m:e>
                            </m:d>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𝑛</m:t>
                            </m:r>
                            <m:r>
                              <a:rPr lang="en-US" sz="1600" i="1">
                                <a:solidFill>
                                  <a:schemeClr val="tx1"/>
                                </a:solidFill>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r>
                  <a:rPr lang="en-US" sz="1500" dirty="0"/>
                  <a:t>Recurrence relation: Represents the running time of a recursive algorithm</a:t>
                </a:r>
              </a:p>
            </p:txBody>
          </p:sp>
        </mc:Choice>
        <mc:Fallback xmlns="">
          <p:sp>
            <p:nvSpPr>
              <p:cNvPr id="3" name="Content Placeholder 2">
                <a:extLst>
                  <a:ext uri="{FF2B5EF4-FFF2-40B4-BE49-F238E27FC236}">
                    <a16:creationId xmlns:a16="http://schemas.microsoft.com/office/drawing/2014/main" id="{0E73D37F-F399-1DD0-40AB-9D4ADCC0035E}"/>
                  </a:ext>
                </a:extLst>
              </p:cNvPr>
              <p:cNvSpPr txBox="1">
                <a:spLocks noRot="1" noChangeAspect="1" noMove="1" noResize="1" noEditPoints="1" noAdjustHandles="1" noChangeArrowheads="1" noChangeShapeType="1" noTextEdit="1"/>
              </p:cNvSpPr>
              <p:nvPr/>
            </p:nvSpPr>
            <p:spPr>
              <a:xfrm>
                <a:off x="2927758" y="1174252"/>
                <a:ext cx="3714749" cy="3247848"/>
              </a:xfrm>
              <a:prstGeom prst="rect">
                <a:avLst/>
              </a:prstGeom>
              <a:blipFill>
                <a:blip r:embed="rId4"/>
                <a:stretch>
                  <a:fillRect l="-4762" t="-16016" b="-582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C6609D9-0F78-0D03-4DBA-1962BA1986CF}"/>
              </a:ext>
            </a:extLst>
          </p:cNvPr>
          <p:cNvSpPr/>
          <p:nvPr/>
        </p:nvSpPr>
        <p:spPr>
          <a:xfrm>
            <a:off x="729842" y="2013358"/>
            <a:ext cx="1065402" cy="461394"/>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CD60C8E-B2E2-3563-2FFE-2BA4DE43A88A}"/>
              </a:ext>
            </a:extLst>
          </p:cNvPr>
          <p:cNvSpPr txBox="1"/>
          <p:nvPr/>
        </p:nvSpPr>
        <p:spPr>
          <a:xfrm>
            <a:off x="1870745" y="2098555"/>
            <a:ext cx="790922" cy="276999"/>
          </a:xfrm>
          <a:prstGeom prst="rect">
            <a:avLst/>
          </a:prstGeom>
          <a:noFill/>
          <a:ln w="12700">
            <a:solidFill>
              <a:schemeClr val="accent6"/>
            </a:solidFill>
          </a:ln>
        </p:spPr>
        <p:txBody>
          <a:bodyPr wrap="none" rtlCol="0">
            <a:spAutoFit/>
          </a:bodyPr>
          <a:lstStyle/>
          <a:p>
            <a:r>
              <a:rPr lang="en-US" sz="1200" dirty="0"/>
              <a:t>Base case</a:t>
            </a:r>
          </a:p>
        </p:txBody>
      </p:sp>
      <p:sp>
        <p:nvSpPr>
          <p:cNvPr id="8" name="TextBox 7">
            <a:extLst>
              <a:ext uri="{FF2B5EF4-FFF2-40B4-BE49-F238E27FC236}">
                <a16:creationId xmlns:a16="http://schemas.microsoft.com/office/drawing/2014/main" id="{2B67AF46-5E9F-FE48-82CF-B35D9245C708}"/>
              </a:ext>
            </a:extLst>
          </p:cNvPr>
          <p:cNvSpPr txBox="1"/>
          <p:nvPr/>
        </p:nvSpPr>
        <p:spPr>
          <a:xfrm>
            <a:off x="1606337" y="2495621"/>
            <a:ext cx="1279517" cy="261610"/>
          </a:xfrm>
          <a:prstGeom prst="rect">
            <a:avLst/>
          </a:prstGeom>
          <a:noFill/>
          <a:ln w="12700">
            <a:solidFill>
              <a:srgbClr val="FF0000"/>
            </a:solidFill>
          </a:ln>
        </p:spPr>
        <p:txBody>
          <a:bodyPr wrap="none" rtlCol="0">
            <a:spAutoFit/>
          </a:bodyPr>
          <a:lstStyle/>
          <a:p>
            <a:r>
              <a:rPr lang="en-US" sz="1100" dirty="0"/>
              <a:t>Divide time = const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691B7E-BAC7-EDE3-DFE3-26BAB681A72D}"/>
                  </a:ext>
                </a:extLst>
              </p:cNvPr>
              <p:cNvSpPr txBox="1"/>
              <p:nvPr/>
            </p:nvSpPr>
            <p:spPr>
              <a:xfrm>
                <a:off x="2169458" y="3262790"/>
                <a:ext cx="1424942" cy="261610"/>
              </a:xfrm>
              <a:prstGeom prst="rect">
                <a:avLst/>
              </a:prstGeom>
              <a:noFill/>
              <a:ln w="12700">
                <a:solidFill>
                  <a:srgbClr val="0432FF"/>
                </a:solidFill>
              </a:ln>
            </p:spPr>
            <p:txBody>
              <a:bodyPr wrap="none" rtlCol="0">
                <a:spAutoFit/>
              </a:bodyPr>
              <a:lstStyle/>
              <a:p>
                <a:pPr indent="7938"/>
                <a:r>
                  <a:rPr lang="en-US" sz="1100" dirty="0"/>
                  <a:t>Combine time =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rPr>
                      <m:t>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𝑛</m:t>
                    </m:r>
                    <m:r>
                      <a:rPr lang="en-US" sz="110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10" name="TextBox 9">
                <a:extLst>
                  <a:ext uri="{FF2B5EF4-FFF2-40B4-BE49-F238E27FC236}">
                    <a16:creationId xmlns:a16="http://schemas.microsoft.com/office/drawing/2014/main" id="{AF691B7E-BAC7-EDE3-DFE3-26BAB681A72D}"/>
                  </a:ext>
                </a:extLst>
              </p:cNvPr>
              <p:cNvSpPr txBox="1">
                <a:spLocks noRot="1" noChangeAspect="1" noMove="1" noResize="1" noEditPoints="1" noAdjustHandles="1" noChangeArrowheads="1" noChangeShapeType="1" noTextEdit="1"/>
              </p:cNvSpPr>
              <p:nvPr/>
            </p:nvSpPr>
            <p:spPr>
              <a:xfrm>
                <a:off x="2169458" y="3262790"/>
                <a:ext cx="1424942" cy="261610"/>
              </a:xfrm>
              <a:prstGeom prst="rect">
                <a:avLst/>
              </a:prstGeom>
              <a:blipFill>
                <a:blip r:embed="rId5"/>
                <a:stretch>
                  <a:fillRect b="-13636"/>
                </a:stretch>
              </a:blipFill>
              <a:ln w="12700">
                <a:solidFill>
                  <a:srgbClr val="0432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5D66E8-06A5-54BA-8A28-9A0B299520A9}"/>
                  </a:ext>
                </a:extLst>
              </p:cNvPr>
              <p:cNvSpPr txBox="1"/>
              <p:nvPr/>
            </p:nvSpPr>
            <p:spPr>
              <a:xfrm>
                <a:off x="2661667" y="2844048"/>
                <a:ext cx="1680268" cy="317908"/>
              </a:xfrm>
              <a:prstGeom prst="rect">
                <a:avLst/>
              </a:prstGeom>
              <a:noFill/>
              <a:ln w="12700">
                <a:solidFill>
                  <a:srgbClr val="FFC000"/>
                </a:solidFill>
              </a:ln>
            </p:spPr>
            <p:txBody>
              <a:bodyPr wrap="none" rtlCol="0">
                <a:spAutoFit/>
              </a:bodyPr>
              <a:lstStyle/>
              <a:p>
                <a:r>
                  <a:rPr lang="en-US" sz="1100" dirty="0"/>
                  <a:t>Conquer time =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𝑛</m:t>
                        </m:r>
                      </m:num>
                      <m:den>
                        <m:r>
                          <a:rPr lang="en-US" sz="1100" b="0" i="1" smtClean="0">
                            <a:latin typeface="Cambria Math" panose="02040503050406030204" pitchFamily="18" charset="0"/>
                          </a:rPr>
                          <m:t>2</m:t>
                        </m:r>
                      </m:den>
                    </m:f>
                    <m:r>
                      <a:rPr lang="en-US" sz="1100" b="0" i="1" smtClean="0">
                        <a:latin typeface="Cambria Math" panose="02040503050406030204" pitchFamily="18" charset="0"/>
                      </a:rPr>
                      <m:t>)</m:t>
                    </m:r>
                  </m:oMath>
                </a14:m>
                <a:r>
                  <a:rPr lang="en-US" sz="1100" dirty="0"/>
                  <a:t> each</a:t>
                </a:r>
              </a:p>
            </p:txBody>
          </p:sp>
        </mc:Choice>
        <mc:Fallback xmlns="">
          <p:sp>
            <p:nvSpPr>
              <p:cNvPr id="12" name="TextBox 11">
                <a:extLst>
                  <a:ext uri="{FF2B5EF4-FFF2-40B4-BE49-F238E27FC236}">
                    <a16:creationId xmlns:a16="http://schemas.microsoft.com/office/drawing/2014/main" id="{255D66E8-06A5-54BA-8A28-9A0B299520A9}"/>
                  </a:ext>
                </a:extLst>
              </p:cNvPr>
              <p:cNvSpPr txBox="1">
                <a:spLocks noRot="1" noChangeAspect="1" noMove="1" noResize="1" noEditPoints="1" noAdjustHandles="1" noChangeArrowheads="1" noChangeShapeType="1" noTextEdit="1"/>
              </p:cNvSpPr>
              <p:nvPr/>
            </p:nvSpPr>
            <p:spPr>
              <a:xfrm>
                <a:off x="2661667" y="2844048"/>
                <a:ext cx="1680268" cy="317908"/>
              </a:xfrm>
              <a:prstGeom prst="rect">
                <a:avLst/>
              </a:prstGeom>
              <a:blipFill>
                <a:blip r:embed="rId6"/>
                <a:stretch>
                  <a:fillRect/>
                </a:stretch>
              </a:blipFill>
              <a:ln w="12700">
                <a:solidFill>
                  <a:srgbClr val="FFC000"/>
                </a:solidFill>
              </a:ln>
            </p:spPr>
            <p:txBody>
              <a:bodyPr/>
              <a:lstStyle/>
              <a:p>
                <a:r>
                  <a:rPr lang="en-US">
                    <a:noFill/>
                  </a:rPr>
                  <a:t> </a:t>
                </a:r>
              </a:p>
            </p:txBody>
          </p:sp>
        </mc:Fallback>
      </mc:AlternateContent>
      <p:sp>
        <p:nvSpPr>
          <p:cNvPr id="13" name="Round Single Corner of Rectangle 12">
            <a:extLst>
              <a:ext uri="{FF2B5EF4-FFF2-40B4-BE49-F238E27FC236}">
                <a16:creationId xmlns:a16="http://schemas.microsoft.com/office/drawing/2014/main" id="{889E8341-97A3-1D68-ACAE-E4FAC1D4B962}"/>
              </a:ext>
            </a:extLst>
          </p:cNvPr>
          <p:cNvSpPr/>
          <p:nvPr/>
        </p:nvSpPr>
        <p:spPr>
          <a:xfrm>
            <a:off x="4051883" y="2375554"/>
            <a:ext cx="1744910"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ingle Corner of Rectangle 13">
            <a:extLst>
              <a:ext uri="{FF2B5EF4-FFF2-40B4-BE49-F238E27FC236}">
                <a16:creationId xmlns:a16="http://schemas.microsoft.com/office/drawing/2014/main" id="{41B1E010-A4E8-2C41-EC2C-31B380025155}"/>
              </a:ext>
            </a:extLst>
          </p:cNvPr>
          <p:cNvSpPr/>
          <p:nvPr/>
        </p:nvSpPr>
        <p:spPr>
          <a:xfrm>
            <a:off x="4194495" y="2371733"/>
            <a:ext cx="1602299"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ingle Corner of Rectangle 15">
            <a:extLst>
              <a:ext uri="{FF2B5EF4-FFF2-40B4-BE49-F238E27FC236}">
                <a16:creationId xmlns:a16="http://schemas.microsoft.com/office/drawing/2014/main" id="{4CAE8DA0-A6A0-5827-5149-CD91B33FC12E}"/>
              </a:ext>
            </a:extLst>
          </p:cNvPr>
          <p:cNvSpPr/>
          <p:nvPr/>
        </p:nvSpPr>
        <p:spPr>
          <a:xfrm>
            <a:off x="4941116" y="2375554"/>
            <a:ext cx="855677"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endParaRPr lang="en-US" sz="1600" i="1" dirty="0">
                  <a:solidFill>
                    <a:prstClr val="black"/>
                  </a:solidFill>
                  <a:latin typeface="Cambria Math" panose="02040503050406030204" pitchFamily="18" charset="0"/>
                  <a:ea typeface="+mn-ea"/>
                  <a:cs typeface="+mn-cs"/>
                </a:endParaRPr>
              </a:p>
              <a:p>
                <a:pPr>
                  <a:lnSpc>
                    <a:spcPts val="1688"/>
                  </a:lnSpc>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d>
                      <m:dPr>
                        <m:begChr m:val="{"/>
                        <m:endChr m:val=""/>
                        <m:ctrlPr>
                          <a:rPr lang="en-US" sz="1600" i="1">
                            <a:solidFill>
                              <a:prstClr val="black"/>
                            </a:solidFill>
                            <a:latin typeface="Cambria Math" panose="02040503050406030204" pitchFamily="18" charset="0"/>
                            <a:ea typeface="+mn-ea"/>
                            <a:cs typeface="+mn-cs"/>
                          </a:rPr>
                        </m:ctrlPr>
                      </m:dPr>
                      <m:e>
                        <m:eqArr>
                          <m:eqArrPr>
                            <m:ctrlPr>
                              <a:rPr lang="en-US" sz="1600" i="1">
                                <a:solidFill>
                                  <a:prstClr val="black"/>
                                </a:solidFill>
                                <a:latin typeface="Cambria Math" panose="02040503050406030204" pitchFamily="18" charset="0"/>
                                <a:ea typeface="+mn-ea"/>
                                <a:cs typeface="+mn-cs"/>
                              </a:rPr>
                            </m:ctrlPr>
                          </m:eqArrPr>
                          <m:e>
                            <m:r>
                              <a:rPr lang="en-US" sz="1600" i="1">
                                <a:solidFill>
                                  <a:prstClr val="black"/>
                                </a:solidFill>
                                <a:latin typeface="Cambria Math" panose="02040503050406030204" pitchFamily="18" charset="0"/>
                                <a:ea typeface="+mn-ea"/>
                                <a:cs typeface="+mn-cs"/>
                              </a:rPr>
                              <m:t>𝑐</m:t>
                            </m:r>
                            <m:r>
                              <a:rPr lang="en-US" sz="1600" i="1">
                                <a:solidFill>
                                  <a:prstClr val="black"/>
                                </a:solidFill>
                                <a:latin typeface="Cambria Math" panose="02040503050406030204" pitchFamily="18" charset="0"/>
                                <a:ea typeface="+mn-ea"/>
                                <a:cs typeface="+mn-cs"/>
                              </a:rPr>
                              <m:t>                                 </m:t>
                            </m:r>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e>
                          <m:e>
                            <m:r>
                              <a:rPr lang="en-US" sz="1600" i="1">
                                <a:solidFill>
                                  <a:prstClr val="black"/>
                                </a:solidFill>
                                <a:latin typeface="Cambria Math" panose="02040503050406030204" pitchFamily="18" charset="0"/>
                                <a:ea typeface="Cambria Math" panose="02040503050406030204" pitchFamily="18" charset="0"/>
                                <a:cs typeface="+mn-cs"/>
                              </a:rPr>
                              <m:t>2</m:t>
                            </m:r>
                            <m:r>
                              <a:rPr lang="en-US" sz="1600" i="1">
                                <a:solidFill>
                                  <a:prstClr val="black"/>
                                </a:solidFill>
                                <a:latin typeface="Cambria Math" panose="02040503050406030204" pitchFamily="18" charset="0"/>
                                <a:ea typeface="Cambria Math" panose="02040503050406030204" pitchFamily="18" charset="0"/>
                                <a:cs typeface="+mn-cs"/>
                              </a:rPr>
                              <m:t>𝑇</m:t>
                            </m:r>
                            <m:d>
                              <m:dPr>
                                <m:ctrlPr>
                                  <a:rPr lang="en-US" sz="1600" i="1">
                                    <a:solidFill>
                                      <a:prstClr val="black"/>
                                    </a:solidFill>
                                    <a:latin typeface="Cambria Math" panose="02040503050406030204" pitchFamily="18" charset="0"/>
                                    <a:ea typeface="Cambria Math" panose="02040503050406030204" pitchFamily="18" charset="0"/>
                                    <a:cs typeface="+mn-cs"/>
                                  </a:rPr>
                                </m:ctrlPr>
                              </m:dPr>
                              <m:e>
                                <m:f>
                                  <m:fPr>
                                    <m:ctrlPr>
                                      <a:rPr lang="en-US" sz="1600" i="1">
                                        <a:solidFill>
                                          <a:prstClr val="black"/>
                                        </a:solidFill>
                                        <a:latin typeface="Cambria Math" panose="02040503050406030204" pitchFamily="18" charset="0"/>
                                        <a:ea typeface="Cambria Math" panose="02040503050406030204" pitchFamily="18" charset="0"/>
                                        <a:cs typeface="+mn-cs"/>
                                      </a:rPr>
                                    </m:ctrlPr>
                                  </m:fPr>
                                  <m:num>
                                    <m:r>
                                      <a:rPr lang="en-US" sz="1600" i="1">
                                        <a:solidFill>
                                          <a:prstClr val="black"/>
                                        </a:solidFill>
                                        <a:latin typeface="Cambria Math" panose="02040503050406030204" pitchFamily="18" charset="0"/>
                                        <a:ea typeface="Cambria Math" panose="02040503050406030204" pitchFamily="18" charset="0"/>
                                        <a:cs typeface="+mn-cs"/>
                                      </a:rPr>
                                      <m:t>𝑛</m:t>
                                    </m:r>
                                  </m:num>
                                  <m:den>
                                    <m:r>
                                      <a:rPr lang="en-US" sz="1600" i="1">
                                        <a:solidFill>
                                          <a:prstClr val="black"/>
                                        </a:solidFill>
                                        <a:latin typeface="Cambria Math" panose="02040503050406030204" pitchFamily="18" charset="0"/>
                                        <a:ea typeface="Cambria Math" panose="02040503050406030204" pitchFamily="18" charset="0"/>
                                        <a:cs typeface="+mn-cs"/>
                                      </a:rPr>
                                      <m:t>2</m:t>
                                    </m:r>
                                  </m:den>
                                </m:f>
                              </m:e>
                            </m:d>
                            <m:r>
                              <a:rPr lang="en-US" sz="1600" i="1">
                                <a:solidFill>
                                  <a:prstClr val="black"/>
                                </a:solidFill>
                                <a:latin typeface="Cambria Math" panose="02040503050406030204" pitchFamily="18" charset="0"/>
                                <a:ea typeface="Cambria Math" panose="02040503050406030204" pitchFamily="18" charset="0"/>
                                <a:cs typeface="+mn-cs"/>
                              </a:rPr>
                              <m:t>+</m:t>
                            </m:r>
                            <m:r>
                              <m:rPr>
                                <m:sty m:val="p"/>
                              </m:rPr>
                              <a:rPr lang="el-GR" sz="1600" i="1">
                                <a:solidFill>
                                  <a:prstClr val="black"/>
                                </a:solidFill>
                                <a:latin typeface="Cambria Math" panose="02040503050406030204" pitchFamily="18" charset="0"/>
                                <a:ea typeface="Cambria Math" panose="02040503050406030204" pitchFamily="18" charset="0"/>
                                <a:cs typeface="+mn-cs"/>
                              </a:rPr>
                              <m:t>Θ</m:t>
                            </m:r>
                            <m:d>
                              <m:dPr>
                                <m:ctrlPr>
                                  <a:rPr lang="en-US" sz="1600" i="1">
                                    <a:solidFill>
                                      <a:prstClr val="black"/>
                                    </a:solidFill>
                                    <a:latin typeface="Cambria Math" panose="02040503050406030204" pitchFamily="18" charset="0"/>
                                    <a:ea typeface="Cambria Math" panose="02040503050406030204" pitchFamily="18" charset="0"/>
                                    <a:cs typeface="+mn-cs"/>
                                  </a:rPr>
                                </m:ctrlPr>
                              </m:dPr>
                              <m:e>
                                <m:r>
                                  <a:rPr lang="en-US" sz="1600" i="1">
                                    <a:solidFill>
                                      <a:prstClr val="black"/>
                                    </a:solidFill>
                                    <a:latin typeface="Cambria Math" panose="02040503050406030204" pitchFamily="18" charset="0"/>
                                    <a:ea typeface="Cambria Math" panose="02040503050406030204" pitchFamily="18" charset="0"/>
                                    <a:cs typeface="+mn-cs"/>
                                  </a:rPr>
                                  <m:t>𝑛</m:t>
                                </m:r>
                              </m:e>
                            </m:d>
                            <m:r>
                              <a:rPr lang="en-US" sz="1600" i="1">
                                <a:solidFill>
                                  <a:prstClr val="black"/>
                                </a:solidFill>
                                <a:latin typeface="Cambria Math" panose="02040503050406030204" pitchFamily="18" charset="0"/>
                                <a:ea typeface="Cambria Math" panose="02040503050406030204" pitchFamily="18" charset="0"/>
                                <a:cs typeface="+mn-cs"/>
                              </a:rPr>
                              <m:t>        </m:t>
                            </m:r>
                            <m:r>
                              <a:rPr lang="en-US" sz="1600" i="1">
                                <a:solidFill>
                                  <a:prstClr val="black"/>
                                </a:solidFill>
                                <a:latin typeface="Cambria Math" panose="02040503050406030204" pitchFamily="18" charset="0"/>
                                <a:ea typeface="Cambria Math" panose="02040503050406030204" pitchFamily="18" charset="0"/>
                                <a:cs typeface="+mn-cs"/>
                              </a:rPr>
                              <m:t>𝑛</m:t>
                            </m:r>
                            <m:r>
                              <a:rPr lang="en-US" sz="1600" i="1">
                                <a:solidFill>
                                  <a:prstClr val="black"/>
                                </a:solidFill>
                                <a:latin typeface="Cambria Math" panose="02040503050406030204" pitchFamily="18" charset="0"/>
                                <a:ea typeface="Cambria Math" panose="02040503050406030204" pitchFamily="18" charset="0"/>
                                <a:cs typeface="+mn-cs"/>
                              </a:rPr>
                              <m:t>&gt;1</m:t>
                            </m:r>
                          </m:e>
                        </m:eqArr>
                      </m:e>
                    </m:d>
                  </m:oMath>
                </a14:m>
                <a:endParaRPr lang="en-US" sz="1600" dirty="0"/>
              </a:p>
              <a:p>
                <a:pPr>
                  <a:lnSpc>
                    <a:spcPts val="1688"/>
                  </a:lnSpc>
                </a:pPr>
                <a:r>
                  <a:rPr lang="en-US" sz="1600" dirty="0"/>
                  <a:t>We can write </a:t>
                </a:r>
                <a14:m>
                  <m:oMath xmlns:m="http://schemas.openxmlformats.org/officeDocument/2006/math">
                    <m:r>
                      <m:rPr>
                        <m:sty m:val="p"/>
                      </m:rPr>
                      <a:rPr lang="el-GR" sz="1600" i="1">
                        <a:solidFill>
                          <a:prstClr val="black"/>
                        </a:solidFill>
                        <a:latin typeface="Cambria Math" panose="02040503050406030204" pitchFamily="18" charset="0"/>
                        <a:ea typeface="Cambria Math" panose="02040503050406030204" pitchFamily="18" charset="0"/>
                      </a:rPr>
                      <m:t>Θ</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oMath>
                </a14:m>
                <a:r>
                  <a:rPr lang="en-US" sz="1600" dirty="0"/>
                  <a:t>as some const.*</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Does the base case need to be always for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a:t>
                </a:r>
              </a:p>
              <a:p>
                <a:pPr>
                  <a:lnSpc>
                    <a:spcPts val="1688"/>
                  </a:lnSpc>
                </a:pPr>
                <a:r>
                  <a:rPr lang="en-US" sz="1600" dirty="0"/>
                  <a:t>General form:</a:t>
                </a:r>
              </a:p>
              <a:p>
                <a:pPr>
                  <a:lnSpc>
                    <a:spcPts val="1688"/>
                  </a:lnSpc>
                </a:pPr>
                <a:endParaRPr lang="en-US" sz="1600" dirty="0"/>
              </a:p>
              <a:p>
                <a:pPr>
                  <a:lnSpc>
                    <a:spcPts val="1688"/>
                  </a:lnSpc>
                </a:pPr>
                <a14:m>
                  <m:oMath xmlns:m="http://schemas.openxmlformats.org/officeDocument/2006/math">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 </m:t>
                    </m:r>
                    <m:d>
                      <m:dPr>
                        <m:begChr m:val="{"/>
                        <m:endChr m:val=""/>
                        <m:ctrlPr>
                          <a:rPr lang="en-US" sz="1600" i="1">
                            <a:solidFill>
                              <a:prstClr val="black"/>
                            </a:solidFill>
                            <a:latin typeface="Cambria Math" panose="02040503050406030204" pitchFamily="18" charset="0"/>
                          </a:rPr>
                        </m:ctrlPr>
                      </m:dPr>
                      <m:e>
                        <m:eqArr>
                          <m:eqArrPr>
                            <m:ctrlPr>
                              <a:rPr lang="en-US" sz="1600" i="1">
                                <a:solidFill>
                                  <a:prstClr val="black"/>
                                </a:solidFill>
                                <a:latin typeface="Cambria Math" panose="02040503050406030204" pitchFamily="18" charset="0"/>
                              </a:rPr>
                            </m:ctrlPr>
                          </m:eqArrPr>
                          <m:e>
                            <m:r>
                              <a:rPr lang="en-US" sz="1600" b="0" i="1" smtClean="0">
                                <a:solidFill>
                                  <a:prstClr val="black"/>
                                </a:solidFill>
                                <a:latin typeface="Cambria Math" panose="02040503050406030204" pitchFamily="18" charset="0"/>
                              </a:rPr>
                              <m:t>𝑑</m:t>
                            </m:r>
                            <m:r>
                              <a:rPr lang="en-US" sz="1600" i="1">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m:t>
                            </m:r>
                            <m:sSub>
                              <m:sSubPr>
                                <m:ctrlPr>
                                  <a:rPr lang="en-US" sz="1600" b="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𝑛</m:t>
                                </m:r>
                              </m:e>
                              <m:sub>
                                <m:r>
                                  <a:rPr lang="en-US" sz="1600" b="0" i="1" smtClean="0">
                                    <a:solidFill>
                                      <a:prstClr val="black"/>
                                    </a:solidFill>
                                    <a:latin typeface="Cambria Math" panose="02040503050406030204" pitchFamily="18" charset="0"/>
                                  </a:rPr>
                                  <m:t>0</m:t>
                                </m:r>
                              </m:sub>
                            </m:sSub>
                          </m:e>
                          <m:e>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𝑐𝑛</m:t>
                            </m:r>
                            <m:r>
                              <a:rPr lang="en-US" sz="1600" i="1">
                                <a:solidFill>
                                  <a:prstClr val="black"/>
                                </a:solidFill>
                                <a:latin typeface="Cambria Math" panose="02040503050406030204" pitchFamily="18" charset="0"/>
                                <a:ea typeface="Cambria Math" panose="02040503050406030204" pitchFamily="18" charset="0"/>
                              </a:rPr>
                              <m:t>      </m:t>
                            </m:r>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𝑛</m:t>
                            </m:r>
                            <m:r>
                              <a:rPr lang="en-US" sz="1600" i="1">
                                <a:solidFill>
                                  <a:prstClr val="black"/>
                                </a:solidFill>
                                <a:latin typeface="Cambria Math" panose="02040503050406030204" pitchFamily="18" charset="0"/>
                                <a:ea typeface="Cambria Math" panose="02040503050406030204" pitchFamily="18" charset="0"/>
                              </a:rPr>
                              <m:t>&gt;</m:t>
                            </m:r>
                            <m:sSub>
                              <m:sSubPr>
                                <m:ctrlPr>
                                  <a:rPr lang="en-US" sz="1600" b="0" i="1" smtClean="0">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ea typeface="Cambria Math" panose="02040503050406030204" pitchFamily="18" charset="0"/>
                                  </a:rPr>
                                  <m:t>𝑛</m:t>
                                </m:r>
                              </m:e>
                              <m:sub>
                                <m:r>
                                  <a:rPr lang="en-US" sz="16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60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7101" t="-53589" b="-92344"/>
                </a:stretch>
              </a:blipFill>
            </p:spPr>
            <p:txBody>
              <a:bodyPr/>
              <a:lstStyle/>
              <a:p>
                <a:r>
                  <a:rPr lang="en-US">
                    <a:noFill/>
                  </a:rPr>
                  <a:t> </a:t>
                </a:r>
              </a:p>
            </p:txBody>
          </p:sp>
        </mc:Fallback>
      </mc:AlternateContent>
    </p:spTree>
    <p:extLst>
      <p:ext uri="{BB962C8B-B14F-4D97-AF65-F5344CB8AC3E}">
        <p14:creationId xmlns:p14="http://schemas.microsoft.com/office/powerpoint/2010/main" val="412490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10" name="Group 9">
            <a:extLst>
              <a:ext uri="{FF2B5EF4-FFF2-40B4-BE49-F238E27FC236}">
                <a16:creationId xmlns:a16="http://schemas.microsoft.com/office/drawing/2014/main" id="{36849A00-D12E-7813-F782-2A66CD99D30C}"/>
              </a:ext>
            </a:extLst>
          </p:cNvPr>
          <p:cNvGrpSpPr/>
          <p:nvPr/>
        </p:nvGrpSpPr>
        <p:grpSpPr>
          <a:xfrm>
            <a:off x="3714454" y="2194203"/>
            <a:ext cx="533736" cy="414000"/>
            <a:chOff x="4560634" y="1063396"/>
            <a:chExt cx="533736" cy="414000"/>
          </a:xfrm>
        </p:grpSpPr>
        <p:sp>
          <p:nvSpPr>
            <p:cNvPr id="3" name="Oval 2">
              <a:extLst>
                <a:ext uri="{FF2B5EF4-FFF2-40B4-BE49-F238E27FC236}">
                  <a16:creationId xmlns:a16="http://schemas.microsoft.com/office/drawing/2014/main" id="{0101BDEE-6391-41B7-CF9C-8F3550184706}"/>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DBD87-C8E2-B092-46E0-21E8423554EC}"/>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 name="TextBox 5">
                  <a:extLst>
                    <a:ext uri="{FF2B5EF4-FFF2-40B4-BE49-F238E27FC236}">
                      <a16:creationId xmlns:a16="http://schemas.microsoft.com/office/drawing/2014/main" id="{48DDBD87-C8E2-B092-46E0-21E8423554EC}"/>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3"/>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4"/>
                <a:stretch>
                  <a:fillRect l="-14205" t="-190196" b="-274510"/>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D1A83ADF-1B4E-7FBD-CF96-6195B7831018}"/>
              </a:ext>
            </a:extLst>
          </p:cNvPr>
          <p:cNvGrpSpPr/>
          <p:nvPr/>
        </p:nvGrpSpPr>
        <p:grpSpPr>
          <a:xfrm>
            <a:off x="1674610" y="2608203"/>
            <a:ext cx="2909292" cy="538170"/>
            <a:chOff x="1674610" y="2608203"/>
            <a:chExt cx="2909292" cy="538170"/>
          </a:xfrm>
        </p:grpSpPr>
        <p:grpSp>
          <p:nvGrpSpPr>
            <p:cNvPr id="12" name="Group 11">
              <a:extLst>
                <a:ext uri="{FF2B5EF4-FFF2-40B4-BE49-F238E27FC236}">
                  <a16:creationId xmlns:a16="http://schemas.microsoft.com/office/drawing/2014/main" id="{9F9041C7-5FF0-4522-4CD0-2069EC1FAC98}"/>
                </a:ext>
              </a:extLst>
            </p:cNvPr>
            <p:cNvGrpSpPr/>
            <p:nvPr/>
          </p:nvGrpSpPr>
          <p:grpSpPr>
            <a:xfrm>
              <a:off x="1674610" y="2729979"/>
              <a:ext cx="595611" cy="414000"/>
              <a:chOff x="4552245" y="1096952"/>
              <a:chExt cx="595611" cy="414000"/>
            </a:xfrm>
          </p:grpSpPr>
          <p:sp>
            <p:nvSpPr>
              <p:cNvPr id="13" name="Oval 12">
                <a:extLst>
                  <a:ext uri="{FF2B5EF4-FFF2-40B4-BE49-F238E27FC236}">
                    <a16:creationId xmlns:a16="http://schemas.microsoft.com/office/drawing/2014/main" id="{E5691922-DB17-15F7-3A0E-77C79AE01365}"/>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5C27C6-EF12-F3F4-880D-F920D5225FE4}"/>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4" name="TextBox 13">
                    <a:extLst>
                      <a:ext uri="{FF2B5EF4-FFF2-40B4-BE49-F238E27FC236}">
                        <a16:creationId xmlns:a16="http://schemas.microsoft.com/office/drawing/2014/main" id="{FA5C27C6-EF12-F3F4-880D-F920D5225FE4}"/>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36A77C36-9D0F-4139-A0D6-B535184C1DCD}"/>
                </a:ext>
              </a:extLst>
            </p:cNvPr>
            <p:cNvGrpSpPr/>
            <p:nvPr/>
          </p:nvGrpSpPr>
          <p:grpSpPr>
            <a:xfrm>
              <a:off x="2998586" y="2732373"/>
              <a:ext cx="595611" cy="414000"/>
              <a:chOff x="4552245" y="1096952"/>
              <a:chExt cx="595611" cy="414000"/>
            </a:xfrm>
          </p:grpSpPr>
          <p:sp>
            <p:nvSpPr>
              <p:cNvPr id="22" name="Oval 21">
                <a:extLst>
                  <a:ext uri="{FF2B5EF4-FFF2-40B4-BE49-F238E27FC236}">
                    <a16:creationId xmlns:a16="http://schemas.microsoft.com/office/drawing/2014/main" id="{7820C5B0-AA7A-43C7-64CA-F8352F78EB2F}"/>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57B23A-6832-0503-49F6-6FAD1CBB6AC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4E57B23A-6832-0503-49F6-6FAD1CBB6AC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6"/>
                    <a:stretch>
                      <a:fillRect t="-95455" b="-163636"/>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CF27C805-8740-80C0-81F0-204F39F3C895}"/>
                </a:ext>
              </a:extLst>
            </p:cNvPr>
            <p:cNvGrpSpPr/>
            <p:nvPr/>
          </p:nvGrpSpPr>
          <p:grpSpPr>
            <a:xfrm>
              <a:off x="4169902" y="2728813"/>
              <a:ext cx="414000" cy="414000"/>
              <a:chOff x="4630724" y="1096952"/>
              <a:chExt cx="414000" cy="414000"/>
            </a:xfrm>
          </p:grpSpPr>
          <p:sp>
            <p:nvSpPr>
              <p:cNvPr id="25" name="Oval 24">
                <a:extLst>
                  <a:ext uri="{FF2B5EF4-FFF2-40B4-BE49-F238E27FC236}">
                    <a16:creationId xmlns:a16="http://schemas.microsoft.com/office/drawing/2014/main" id="{9395F76B-C6B7-1C19-45DD-24D982868A6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5CB1CF-54A8-108D-82F9-226699EFB271}"/>
                      </a:ext>
                    </a:extLst>
                  </p:cNvPr>
                  <p:cNvSpPr txBox="1"/>
                  <p:nvPr/>
                </p:nvSpPr>
                <p:spPr>
                  <a:xfrm>
                    <a:off x="4647095" y="1155638"/>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6" name="TextBox 25">
                    <a:extLst>
                      <a:ext uri="{FF2B5EF4-FFF2-40B4-BE49-F238E27FC236}">
                        <a16:creationId xmlns:a16="http://schemas.microsoft.com/office/drawing/2014/main" id="{155CB1CF-54A8-108D-82F9-226699EFB271}"/>
                      </a:ext>
                    </a:extLst>
                  </p:cNvPr>
                  <p:cNvSpPr txBox="1">
                    <a:spLocks noRot="1" noChangeAspect="1" noMove="1" noResize="1" noEditPoints="1" noAdjustHandles="1" noChangeArrowheads="1" noChangeShapeType="1" noTextEdit="1"/>
                  </p:cNvSpPr>
                  <p:nvPr/>
                </p:nvSpPr>
                <p:spPr>
                  <a:xfrm>
                    <a:off x="4647095" y="1155638"/>
                    <a:ext cx="381258" cy="276999"/>
                  </a:xfrm>
                  <a:prstGeom prst="rect">
                    <a:avLst/>
                  </a:prstGeom>
                  <a:blipFill>
                    <a:blip r:embed="rId7"/>
                    <a:stretch>
                      <a:fillRect/>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1E50EC20-92A3-62F5-FDE4-FB436E6FCC17}"/>
                </a:ext>
              </a:extLst>
            </p:cNvPr>
            <p:cNvCxnSpPr>
              <a:stCxn id="3" idx="4"/>
              <a:endCxn id="13" idx="0"/>
            </p:cNvCxnSpPr>
            <p:nvPr/>
          </p:nvCxnSpPr>
          <p:spPr>
            <a:xfrm flipH="1">
              <a:off x="1960089" y="2608203"/>
              <a:ext cx="2006288" cy="1217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E6152D0-6030-DFAC-138C-0B8D43AD1EC8}"/>
                </a:ext>
              </a:extLst>
            </p:cNvPr>
            <p:cNvCxnSpPr>
              <a:cxnSpLocks/>
              <a:stCxn id="3" idx="4"/>
              <a:endCxn id="22" idx="0"/>
            </p:cNvCxnSpPr>
            <p:nvPr/>
          </p:nvCxnSpPr>
          <p:spPr>
            <a:xfrm flipH="1">
              <a:off x="3284065" y="2608203"/>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6E4D4CC-0CF9-C122-7B4F-31F27292131D}"/>
                </a:ext>
              </a:extLst>
            </p:cNvPr>
            <p:cNvCxnSpPr>
              <a:cxnSpLocks/>
              <a:stCxn id="3" idx="4"/>
              <a:endCxn id="25" idx="0"/>
            </p:cNvCxnSpPr>
            <p:nvPr/>
          </p:nvCxnSpPr>
          <p:spPr>
            <a:xfrm>
              <a:off x="3966377" y="2608203"/>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D5774EA5-1CBA-A636-CBE0-250832E3A329}"/>
              </a:ext>
            </a:extLst>
          </p:cNvPr>
          <p:cNvGrpSpPr/>
          <p:nvPr/>
        </p:nvGrpSpPr>
        <p:grpSpPr>
          <a:xfrm>
            <a:off x="1723659" y="3164573"/>
            <a:ext cx="1965187" cy="653562"/>
            <a:chOff x="1723659" y="3164573"/>
            <a:chExt cx="1965187" cy="653562"/>
          </a:xfrm>
        </p:grpSpPr>
        <p:grpSp>
          <p:nvGrpSpPr>
            <p:cNvPr id="36" name="Group 35">
              <a:extLst>
                <a:ext uri="{FF2B5EF4-FFF2-40B4-BE49-F238E27FC236}">
                  <a16:creationId xmlns:a16="http://schemas.microsoft.com/office/drawing/2014/main" id="{60988C29-78BD-BB5D-A780-F57F277AD513}"/>
                </a:ext>
              </a:extLst>
            </p:cNvPr>
            <p:cNvGrpSpPr/>
            <p:nvPr/>
          </p:nvGrpSpPr>
          <p:grpSpPr>
            <a:xfrm>
              <a:off x="1723659" y="3404135"/>
              <a:ext cx="595612" cy="414000"/>
              <a:chOff x="4552245" y="1096952"/>
              <a:chExt cx="595612" cy="414000"/>
            </a:xfrm>
          </p:grpSpPr>
          <p:sp>
            <p:nvSpPr>
              <p:cNvPr id="37" name="Oval 36">
                <a:extLst>
                  <a:ext uri="{FF2B5EF4-FFF2-40B4-BE49-F238E27FC236}">
                    <a16:creationId xmlns:a16="http://schemas.microsoft.com/office/drawing/2014/main" id="{D9BA77B1-FB00-6F02-8821-13AA828642BD}"/>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D6A080-3FA3-54C3-4409-7FE155F60CC5}"/>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38" name="TextBox 37">
                    <a:extLst>
                      <a:ext uri="{FF2B5EF4-FFF2-40B4-BE49-F238E27FC236}">
                        <a16:creationId xmlns:a16="http://schemas.microsoft.com/office/drawing/2014/main" id="{43D6A080-3FA3-54C3-4409-7FE155F60CC5}"/>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8"/>
                    <a:stretch>
                      <a:fillRect t="-95455" b="-163636"/>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334C5990-8079-4DF8-74B4-4FEA3180068C}"/>
                </a:ext>
              </a:extLst>
            </p:cNvPr>
            <p:cNvGrpSpPr/>
            <p:nvPr/>
          </p:nvGrpSpPr>
          <p:grpSpPr>
            <a:xfrm>
              <a:off x="2422402" y="3399314"/>
              <a:ext cx="595612" cy="414000"/>
              <a:chOff x="4552245" y="1096952"/>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9"/>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19487" y="3399314"/>
              <a:ext cx="469359" cy="414000"/>
              <a:chOff x="4596761" y="1096952"/>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596761" y="1164027"/>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596761" y="1164027"/>
                    <a:ext cx="469359" cy="268279"/>
                  </a:xfrm>
                  <a:prstGeom prst="rect">
                    <a:avLst/>
                  </a:prstGeom>
                  <a:blipFill>
                    <a:blip r:embed="rId10"/>
                    <a:stretch>
                      <a:fillRect l="-10526" t="-95455" r="-10526" b="-159091"/>
                    </a:stretch>
                  </a:blipFill>
                </p:spPr>
                <p:txBody>
                  <a:bodyPr/>
                  <a:lstStyle/>
                  <a:p>
                    <a:r>
                      <a:rPr lang="en-US">
                        <a:noFill/>
                      </a:rPr>
                      <a:t> </a:t>
                    </a:r>
                  </a:p>
                </p:txBody>
              </p:sp>
            </mc:Fallback>
          </mc:AlternateContent>
        </p:grpSp>
        <p:cxnSp>
          <p:nvCxnSpPr>
            <p:cNvPr id="53" name="Straight Arrow Connector 52">
              <a:extLst>
                <a:ext uri="{FF2B5EF4-FFF2-40B4-BE49-F238E27FC236}">
                  <a16:creationId xmlns:a16="http://schemas.microsoft.com/office/drawing/2014/main" id="{C58AB7CD-9BFB-0FEE-729C-5C90E450FAE2}"/>
                </a:ext>
              </a:extLst>
            </p:cNvPr>
            <p:cNvCxnSpPr>
              <a:cxnSpLocks/>
              <a:endCxn id="37" idx="0"/>
            </p:cNvCxnSpPr>
            <p:nvPr/>
          </p:nvCxnSpPr>
          <p:spPr>
            <a:xfrm flipH="1">
              <a:off x="2009138" y="3164573"/>
              <a:ext cx="1274669" cy="23956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3FBE912-CB07-A12B-0799-4601008B5E8A}"/>
                </a:ext>
              </a:extLst>
            </p:cNvPr>
            <p:cNvCxnSpPr>
              <a:cxnSpLocks/>
              <a:endCxn id="40" idx="0"/>
            </p:cNvCxnSpPr>
            <p:nvPr/>
          </p:nvCxnSpPr>
          <p:spPr>
            <a:xfrm flipH="1">
              <a:off x="2707881" y="3164573"/>
              <a:ext cx="575926"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endCxn id="43" idx="0"/>
            </p:cNvCxnSpPr>
            <p:nvPr/>
          </p:nvCxnSpPr>
          <p:spPr>
            <a:xfrm>
              <a:off x="3283807" y="3164573"/>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11"/>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2642739"/>
              </a:xfrm>
              <a:prstGeom prst="rect">
                <a:avLst/>
              </a:prstGeom>
              <a:blipFill>
                <a:blip r:embed="rId12"/>
                <a:stretch>
                  <a:fillRect l="-560" t="-4306"/>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AC4D4393-69A3-6905-C67D-E35C2D99B02C}"/>
              </a:ext>
            </a:extLst>
          </p:cNvPr>
          <p:cNvGrpSpPr/>
          <p:nvPr/>
        </p:nvGrpSpPr>
        <p:grpSpPr>
          <a:xfrm>
            <a:off x="2997498" y="2195245"/>
            <a:ext cx="1685370" cy="962535"/>
            <a:chOff x="4742410" y="2195245"/>
            <a:chExt cx="1685370" cy="962535"/>
          </a:xfrm>
        </p:grpSpPr>
        <p:grpSp>
          <p:nvGrpSpPr>
            <p:cNvPr id="71" name="Group 70">
              <a:extLst>
                <a:ext uri="{FF2B5EF4-FFF2-40B4-BE49-F238E27FC236}">
                  <a16:creationId xmlns:a16="http://schemas.microsoft.com/office/drawing/2014/main" id="{BDA390D3-3E04-9B81-2BA3-85C7EE40A871}"/>
                </a:ext>
              </a:extLst>
            </p:cNvPr>
            <p:cNvGrpSpPr/>
            <p:nvPr/>
          </p:nvGrpSpPr>
          <p:grpSpPr>
            <a:xfrm>
              <a:off x="4742410" y="2743780"/>
              <a:ext cx="595611" cy="414000"/>
              <a:chOff x="4552245" y="1096952"/>
              <a:chExt cx="595611" cy="414000"/>
            </a:xfrm>
          </p:grpSpPr>
          <p:sp>
            <p:nvSpPr>
              <p:cNvPr id="78" name="Oval 77">
                <a:extLst>
                  <a:ext uri="{FF2B5EF4-FFF2-40B4-BE49-F238E27FC236}">
                    <a16:creationId xmlns:a16="http://schemas.microsoft.com/office/drawing/2014/main" id="{5E8FC4F0-D7CE-D96C-061A-177ECFE9810B}"/>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764D6F4-9F59-4882-94C2-4321B68BE49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79" name="TextBox 78">
                    <a:extLst>
                      <a:ext uri="{FF2B5EF4-FFF2-40B4-BE49-F238E27FC236}">
                        <a16:creationId xmlns:a16="http://schemas.microsoft.com/office/drawing/2014/main" id="{D764D6F4-9F59-4882-94C2-4321B68BE49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13"/>
                    <a:stretch>
                      <a:fillRect t="-95455" b="-163636"/>
                    </a:stretch>
                  </a:blipFill>
                </p:spPr>
                <p:txBody>
                  <a:bodyPr/>
                  <a:lstStyle/>
                  <a:p>
                    <a:r>
                      <a:rPr lang="en-US">
                        <a:noFill/>
                      </a:rPr>
                      <a:t> </a:t>
                    </a:r>
                  </a:p>
                </p:txBody>
              </p:sp>
            </mc:Fallback>
          </mc:AlternateContent>
        </p:grpSp>
        <p:sp>
          <p:nvSpPr>
            <p:cNvPr id="76" name="Oval 75">
              <a:extLst>
                <a:ext uri="{FF2B5EF4-FFF2-40B4-BE49-F238E27FC236}">
                  <a16:creationId xmlns:a16="http://schemas.microsoft.com/office/drawing/2014/main" id="{2D7D3C7B-6713-7D06-FC56-5817156A6B7A}"/>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74" name="Straight Arrow Connector 73">
              <a:extLst>
                <a:ext uri="{FF2B5EF4-FFF2-40B4-BE49-F238E27FC236}">
                  <a16:creationId xmlns:a16="http://schemas.microsoft.com/office/drawing/2014/main" id="{55825043-8613-27D3-7C25-5E29C5ADF77E}"/>
                </a:ext>
              </a:extLst>
            </p:cNvPr>
            <p:cNvCxnSpPr>
              <a:cxnSpLocks/>
              <a:endCxn id="7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225E612-EDEF-C2E2-0EBE-A033AAE83A91}"/>
                </a:ext>
              </a:extLst>
            </p:cNvPr>
            <p:cNvCxnSpPr>
              <a:cxnSpLocks/>
              <a:endCxn id="76"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27BE9AE4-2FE3-470C-A5D0-710EBC832D61}"/>
                </a:ext>
              </a:extLst>
            </p:cNvPr>
            <p:cNvGrpSpPr/>
            <p:nvPr/>
          </p:nvGrpSpPr>
          <p:grpSpPr>
            <a:xfrm>
              <a:off x="5505862" y="2195245"/>
              <a:ext cx="414000" cy="414000"/>
              <a:chOff x="4605557" y="1063396"/>
              <a:chExt cx="414000" cy="414000"/>
            </a:xfrm>
          </p:grpSpPr>
          <p:sp>
            <p:nvSpPr>
              <p:cNvPr id="83" name="Oval 82">
                <a:extLst>
                  <a:ext uri="{FF2B5EF4-FFF2-40B4-BE49-F238E27FC236}">
                    <a16:creationId xmlns:a16="http://schemas.microsoft.com/office/drawing/2014/main" id="{134B0705-F169-01BA-57DA-9B9CEEA0B0D2}"/>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D5B50EF-D2B1-89A1-FE4C-A10042CAA272}"/>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84" name="TextBox 83">
                    <a:extLst>
                      <a:ext uri="{FF2B5EF4-FFF2-40B4-BE49-F238E27FC236}">
                        <a16:creationId xmlns:a16="http://schemas.microsoft.com/office/drawing/2014/main" id="{7D5B50EF-D2B1-89A1-FE4C-A10042CAA272}"/>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D8C0A13-1930-117F-F25D-96BE9AF2C621}"/>
                    </a:ext>
                  </a:extLst>
                </p:cNvPr>
                <p:cNvSpPr txBox="1"/>
                <p:nvPr/>
              </p:nvSpPr>
              <p:spPr>
                <a:xfrm>
                  <a:off x="5832169" y="2805233"/>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86" name="TextBox 85">
                  <a:extLst>
                    <a:ext uri="{FF2B5EF4-FFF2-40B4-BE49-F238E27FC236}">
                      <a16:creationId xmlns:a16="http://schemas.microsoft.com/office/drawing/2014/main" id="{0D8C0A13-1930-117F-F25D-96BE9AF2C621}"/>
                    </a:ext>
                  </a:extLst>
                </p:cNvPr>
                <p:cNvSpPr txBox="1">
                  <a:spLocks noRot="1" noChangeAspect="1" noMove="1" noResize="1" noEditPoints="1" noAdjustHandles="1" noChangeArrowheads="1" noChangeShapeType="1" noTextEdit="1"/>
                </p:cNvSpPr>
                <p:nvPr/>
              </p:nvSpPr>
              <p:spPr>
                <a:xfrm>
                  <a:off x="5832169" y="2805233"/>
                  <a:ext cx="595611" cy="268279"/>
                </a:xfrm>
                <a:prstGeom prst="rect">
                  <a:avLst/>
                </a:prstGeom>
                <a:blipFill>
                  <a:blip r:embed="rId15"/>
                  <a:stretch>
                    <a:fillRect t="-90909" b="-163636"/>
                  </a:stretch>
                </a:blipFill>
              </p:spPr>
              <p:txBody>
                <a:bodyPr/>
                <a:lstStyle/>
                <a:p>
                  <a:r>
                    <a:rPr lang="en-US">
                      <a:noFill/>
                    </a:rPr>
                    <a:t> </a:t>
                  </a:r>
                </a:p>
              </p:txBody>
            </p:sp>
          </mc:Fallback>
        </mc:AlternateContent>
      </p:grpSp>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9" name="Group 108">
            <a:extLst>
              <a:ext uri="{FF2B5EF4-FFF2-40B4-BE49-F238E27FC236}">
                <a16:creationId xmlns:a16="http://schemas.microsoft.com/office/drawing/2014/main" id="{A99C9040-6ED0-AD16-FB86-148EAC5E62E7}"/>
              </a:ext>
            </a:extLst>
          </p:cNvPr>
          <p:cNvGrpSpPr/>
          <p:nvPr/>
        </p:nvGrpSpPr>
        <p:grpSpPr>
          <a:xfrm>
            <a:off x="3691450" y="3154381"/>
            <a:ext cx="1659893" cy="649885"/>
            <a:chOff x="4789803" y="3382382"/>
            <a:chExt cx="1659893" cy="649885"/>
          </a:xfrm>
        </p:grpSpPr>
        <p:sp>
          <p:nvSpPr>
            <p:cNvPr id="99" name="Oval 98">
              <a:extLst>
                <a:ext uri="{FF2B5EF4-FFF2-40B4-BE49-F238E27FC236}">
                  <a16:creationId xmlns:a16="http://schemas.microsoft.com/office/drawing/2014/main" id="{67703BA5-CAF2-9102-EF13-43291CED6B5F}"/>
                </a:ext>
              </a:extLst>
            </p:cNvPr>
            <p:cNvSpPr/>
            <p:nvPr/>
          </p:nvSpPr>
          <p:spPr>
            <a:xfrm>
              <a:off x="4868282"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38579F9-8F48-D517-5977-06BE980B4BC2}"/>
                    </a:ext>
                  </a:extLst>
                </p:cNvPr>
                <p:cNvSpPr txBox="1"/>
                <p:nvPr/>
              </p:nvSpPr>
              <p:spPr>
                <a:xfrm>
                  <a:off x="4789803" y="3686759"/>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100" name="TextBox 99">
                  <a:extLst>
                    <a:ext uri="{FF2B5EF4-FFF2-40B4-BE49-F238E27FC236}">
                      <a16:creationId xmlns:a16="http://schemas.microsoft.com/office/drawing/2014/main" id="{538579F9-8F48-D517-5977-06BE980B4BC2}"/>
                    </a:ext>
                  </a:extLst>
                </p:cNvPr>
                <p:cNvSpPr txBox="1">
                  <a:spLocks noRot="1" noChangeAspect="1" noMove="1" noResize="1" noEditPoints="1" noAdjustHandles="1" noChangeArrowheads="1" noChangeShapeType="1" noTextEdit="1"/>
                </p:cNvSpPr>
                <p:nvPr/>
              </p:nvSpPr>
              <p:spPr>
                <a:xfrm>
                  <a:off x="4789803" y="3686759"/>
                  <a:ext cx="595612" cy="267702"/>
                </a:xfrm>
                <a:prstGeom prst="rect">
                  <a:avLst/>
                </a:prstGeom>
                <a:blipFill>
                  <a:blip r:embed="rId16"/>
                  <a:stretch>
                    <a:fillRect t="-95455" b="-163636"/>
                  </a:stretch>
                </a:blipFill>
              </p:spPr>
              <p:txBody>
                <a:bodyPr/>
                <a:lstStyle/>
                <a:p>
                  <a:r>
                    <a:rPr lang="en-US">
                      <a:noFill/>
                    </a:rPr>
                    <a:t> </a:t>
                  </a:r>
                </a:p>
              </p:txBody>
            </p:sp>
          </mc:Fallback>
        </mc:AlternateContent>
        <p:sp>
          <p:nvSpPr>
            <p:cNvPr id="97" name="Oval 96">
              <a:extLst>
                <a:ext uri="{FF2B5EF4-FFF2-40B4-BE49-F238E27FC236}">
                  <a16:creationId xmlns:a16="http://schemas.microsoft.com/office/drawing/2014/main" id="{0D34D4FB-4F2C-F782-76A0-15B45AE6A368}"/>
                </a:ext>
              </a:extLst>
            </p:cNvPr>
            <p:cNvSpPr/>
            <p:nvPr/>
          </p:nvSpPr>
          <p:spPr>
            <a:xfrm>
              <a:off x="5453071"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381E783-253D-CF66-5573-7A6BC5879B28}"/>
                    </a:ext>
                  </a:extLst>
                </p:cNvPr>
                <p:cNvSpPr txBox="1"/>
                <p:nvPr/>
              </p:nvSpPr>
              <p:spPr>
                <a:xfrm>
                  <a:off x="5369150" y="3691498"/>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98" name="TextBox 97">
                  <a:extLst>
                    <a:ext uri="{FF2B5EF4-FFF2-40B4-BE49-F238E27FC236}">
                      <a16:creationId xmlns:a16="http://schemas.microsoft.com/office/drawing/2014/main" id="{9381E783-253D-CF66-5573-7A6BC5879B28}"/>
                    </a:ext>
                  </a:extLst>
                </p:cNvPr>
                <p:cNvSpPr txBox="1">
                  <a:spLocks noRot="1" noChangeAspect="1" noMove="1" noResize="1" noEditPoints="1" noAdjustHandles="1" noChangeArrowheads="1" noChangeShapeType="1" noTextEdit="1"/>
                </p:cNvSpPr>
                <p:nvPr/>
              </p:nvSpPr>
              <p:spPr>
                <a:xfrm>
                  <a:off x="5369150" y="3691498"/>
                  <a:ext cx="595612" cy="267702"/>
                </a:xfrm>
                <a:prstGeom prst="rect">
                  <a:avLst/>
                </a:prstGeom>
                <a:blipFill>
                  <a:blip r:embed="rId17"/>
                  <a:stretch>
                    <a:fillRect t="-90909" b="-163636"/>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BC7ACE5B-6369-08C7-7B81-E3E468AB77E1}"/>
                </a:ext>
              </a:extLst>
            </p:cNvPr>
            <p:cNvCxnSpPr>
              <a:cxnSpLocks/>
              <a:endCxn id="99" idx="0"/>
            </p:cNvCxnSpPr>
            <p:nvPr/>
          </p:nvCxnSpPr>
          <p:spPr>
            <a:xfrm flipH="1">
              <a:off x="5075282" y="3383526"/>
              <a:ext cx="414950"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4267FE6-8EB5-39AA-D45D-48DD6CD328D9}"/>
                </a:ext>
              </a:extLst>
            </p:cNvPr>
            <p:cNvCxnSpPr>
              <a:cxnSpLocks/>
              <a:endCxn id="97" idx="0"/>
            </p:cNvCxnSpPr>
            <p:nvPr/>
          </p:nvCxnSpPr>
          <p:spPr>
            <a:xfrm>
              <a:off x="5483428" y="3383526"/>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A3E87C13-1BE4-C874-9F26-40AC35D82263}"/>
                </a:ext>
              </a:extLst>
            </p:cNvPr>
            <p:cNvSpPr/>
            <p:nvPr/>
          </p:nvSpPr>
          <p:spPr>
            <a:xfrm>
              <a:off x="6014300" y="361056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A941A69-678B-E7B7-0C97-1A66D9652856}"/>
                    </a:ext>
                  </a:extLst>
                </p:cNvPr>
                <p:cNvSpPr txBox="1"/>
                <p:nvPr/>
              </p:nvSpPr>
              <p:spPr>
                <a:xfrm>
                  <a:off x="5980337" y="3677638"/>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5" name="TextBox 104">
                  <a:extLst>
                    <a:ext uri="{FF2B5EF4-FFF2-40B4-BE49-F238E27FC236}">
                      <a16:creationId xmlns:a16="http://schemas.microsoft.com/office/drawing/2014/main" id="{EA941A69-678B-E7B7-0C97-1A66D9652856}"/>
                    </a:ext>
                  </a:extLst>
                </p:cNvPr>
                <p:cNvSpPr txBox="1">
                  <a:spLocks noRot="1" noChangeAspect="1" noMove="1" noResize="1" noEditPoints="1" noAdjustHandles="1" noChangeArrowheads="1" noChangeShapeType="1" noTextEdit="1"/>
                </p:cNvSpPr>
                <p:nvPr/>
              </p:nvSpPr>
              <p:spPr>
                <a:xfrm>
                  <a:off x="5980337" y="3677638"/>
                  <a:ext cx="469359" cy="268279"/>
                </a:xfrm>
                <a:prstGeom prst="rect">
                  <a:avLst/>
                </a:prstGeom>
                <a:blipFill>
                  <a:blip r:embed="rId18"/>
                  <a:stretch>
                    <a:fillRect l="-10526" t="-90909" r="-7895" b="-163636"/>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C6239A66-92D9-58A4-15D1-E627C5379B62}"/>
                </a:ext>
              </a:extLst>
            </p:cNvPr>
            <p:cNvCxnSpPr>
              <a:cxnSpLocks/>
            </p:cNvCxnSpPr>
            <p:nvPr/>
          </p:nvCxnSpPr>
          <p:spPr>
            <a:xfrm>
              <a:off x="5490232" y="3382382"/>
              <a:ext cx="731068" cy="22818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3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3"/>
                <a:stretch>
                  <a:fillRect l="-14205" t="-190196" b="-274510"/>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35327" y="3157780"/>
            <a:ext cx="1225367" cy="655749"/>
            <a:chOff x="2635327" y="3157780"/>
            <a:chExt cx="1225367"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35327" y="3399191"/>
              <a:ext cx="595612" cy="414000"/>
              <a:chOff x="4765170" y="1096829"/>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765170"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765170" y="1165321"/>
                    <a:ext cx="595612" cy="267702"/>
                  </a:xfrm>
                  <a:prstGeom prst="rect">
                    <a:avLst/>
                  </a:prstGeom>
                  <a:blipFill>
                    <a:blip r:embed="rId4"/>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65082" y="3399529"/>
              <a:ext cx="595612" cy="414000"/>
              <a:chOff x="4642356" y="1097167"/>
              <a:chExt cx="595612"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42356"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42356" y="1172631"/>
                    <a:ext cx="595612" cy="267702"/>
                  </a:xfrm>
                  <a:prstGeom prst="rect">
                    <a:avLst/>
                  </a:prstGeom>
                  <a:blipFill>
                    <a:blip r:embed="rId5"/>
                    <a:stretch>
                      <a:fillRect t="-95455" b="-163636"/>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6"/>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1005051"/>
              </a:xfrm>
              <a:prstGeom prst="rect">
                <a:avLst/>
              </a:prstGeom>
              <a:blipFill>
                <a:blip r:embed="rId7"/>
                <a:stretch>
                  <a:fillRect l="-560" t="-11250" b="-12500"/>
                </a:stretch>
              </a:blipFill>
            </p:spPr>
            <p:txBody>
              <a:bodyPr/>
              <a:lstStyle/>
              <a:p>
                <a:r>
                  <a:rPr lang="en-US">
                    <a:noFill/>
                  </a:rPr>
                  <a:t> </a:t>
                </a:r>
              </a:p>
            </p:txBody>
          </p:sp>
        </mc:Fallback>
      </mc:AlternateContent>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2195245"/>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2808873"/>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2808873"/>
                <a:ext cx="469359" cy="268279"/>
              </a:xfrm>
              <a:prstGeom prst="rect">
                <a:avLst/>
              </a:prstGeom>
              <a:blipFill>
                <a:blip r:embed="rId10"/>
                <a:stretch>
                  <a:fillRect l="-7895" t="-95455" r="-10526" b="-15909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727424" y="3154220"/>
            <a:ext cx="1275701" cy="661713"/>
            <a:chOff x="2626938" y="3151816"/>
            <a:chExt cx="1275701"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626938" y="3399191"/>
              <a:ext cx="595612" cy="414000"/>
              <a:chOff x="4756781" y="1096829"/>
              <a:chExt cx="595612"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756781"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756781" y="1165321"/>
                    <a:ext cx="595612" cy="267702"/>
                  </a:xfrm>
                  <a:prstGeom prst="rect">
                    <a:avLst/>
                  </a:prstGeom>
                  <a:blipFill>
                    <a:blip r:embed="rId11"/>
                    <a:stretch>
                      <a:fillRect t="-95455"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07027" y="3399529"/>
              <a:ext cx="595612" cy="414000"/>
              <a:chOff x="4684301" y="1097167"/>
              <a:chExt cx="595612"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684301"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684301" y="1172631"/>
                    <a:ext cx="595612" cy="267702"/>
                  </a:xfrm>
                  <a:prstGeom prst="rect">
                    <a:avLst/>
                  </a:prstGeom>
                  <a:blipFill>
                    <a:blip r:embed="rId12"/>
                    <a:stretch>
                      <a:fillRect t="-95455" b="-163636"/>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58" name="Content Placeholder 2">
            <a:extLst>
              <a:ext uri="{FF2B5EF4-FFF2-40B4-BE49-F238E27FC236}">
                <a16:creationId xmlns:a16="http://schemas.microsoft.com/office/drawing/2014/main" id="{31E6DC17-4154-6BBC-1B1D-85E92B8EAE24}"/>
              </a:ext>
            </a:extLst>
          </p:cNvPr>
          <p:cNvSpPr txBox="1">
            <a:spLocks/>
          </p:cNvSpPr>
          <p:nvPr/>
        </p:nvSpPr>
        <p:spPr>
          <a:xfrm>
            <a:off x="231311" y="2491833"/>
            <a:ext cx="1670165" cy="7673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The tree ends when the base case is reached</a:t>
            </a:r>
            <a:endParaRPr lang="en-US" sz="1500" dirty="0">
              <a:solidFill>
                <a:prstClr val="black"/>
              </a:solidFill>
              <a:latin typeface="Calibri" panose="020F0502020204030204"/>
              <a:ea typeface="+mn-ea"/>
              <a:cs typeface="+mn-cs"/>
            </a:endParaRPr>
          </a:p>
        </p:txBody>
      </p:sp>
      <p:grpSp>
        <p:nvGrpSpPr>
          <p:cNvPr id="67" name="Group 66">
            <a:extLst>
              <a:ext uri="{FF2B5EF4-FFF2-40B4-BE49-F238E27FC236}">
                <a16:creationId xmlns:a16="http://schemas.microsoft.com/office/drawing/2014/main" id="{CA41F99E-303A-425B-3A2C-F2B17D14C685}"/>
              </a:ext>
            </a:extLst>
          </p:cNvPr>
          <p:cNvGrpSpPr/>
          <p:nvPr/>
        </p:nvGrpSpPr>
        <p:grpSpPr>
          <a:xfrm>
            <a:off x="2885896" y="3936334"/>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3936334"/>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3931240"/>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4373112"/>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4412609"/>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8B4F4D9-D8C7-2B3F-9303-872FF2A9FBE9}"/>
                  </a:ext>
                </a:extLst>
              </p:cNvPr>
              <p:cNvSpPr txBox="1">
                <a:spLocks/>
              </p:cNvSpPr>
              <p:nvPr/>
            </p:nvSpPr>
            <p:spPr>
              <a:xfrm>
                <a:off x="296262" y="3522690"/>
                <a:ext cx="1670165" cy="3176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How many </a:t>
                </a:r>
                <a14:m>
                  <m:oMath xmlns:m="http://schemas.openxmlformats.org/officeDocument/2006/math">
                    <m:r>
                      <a:rPr lang="en-US" sz="1500" b="0" i="1" smtClean="0">
                        <a:latin typeface="Cambria Math" panose="02040503050406030204" pitchFamily="18" charset="0"/>
                      </a:rPr>
                      <m:t>𝑑</m:t>
                    </m:r>
                  </m:oMath>
                </a14:m>
                <a:r>
                  <a:rPr lang="en-US" sz="1500" dirty="0">
                    <a:solidFill>
                      <a:prstClr val="black"/>
                    </a:solidFill>
                    <a:latin typeface="Calibri" panose="020F0502020204030204"/>
                    <a:ea typeface="+mn-ea"/>
                    <a:cs typeface="+mn-cs"/>
                  </a:rPr>
                  <a:t> ?</a:t>
                </a:r>
              </a:p>
            </p:txBody>
          </p:sp>
        </mc:Choice>
        <mc:Fallback xmlns="">
          <p:sp>
            <p:nvSpPr>
              <p:cNvPr id="108" name="Content Placeholder 2">
                <a:extLst>
                  <a:ext uri="{FF2B5EF4-FFF2-40B4-BE49-F238E27FC236}">
                    <a16:creationId xmlns:a16="http://schemas.microsoft.com/office/drawing/2014/main" id="{38B4F4D9-D8C7-2B3F-9303-872FF2A9FBE9}"/>
                  </a:ext>
                </a:extLst>
              </p:cNvPr>
              <p:cNvSpPr txBox="1">
                <a:spLocks noRot="1" noChangeAspect="1" noMove="1" noResize="1" noEditPoints="1" noAdjustHandles="1" noChangeArrowheads="1" noChangeShapeType="1" noTextEdit="1"/>
              </p:cNvSpPr>
              <p:nvPr/>
            </p:nvSpPr>
            <p:spPr>
              <a:xfrm>
                <a:off x="296262" y="3522690"/>
                <a:ext cx="1670165" cy="317674"/>
              </a:xfrm>
              <a:prstGeom prst="rect">
                <a:avLst/>
              </a:prstGeom>
              <a:blipFill>
                <a:blip r:embed="rId17"/>
                <a:stretch>
                  <a:fillRect l="-1504" t="-7692" b="-23077"/>
                </a:stretch>
              </a:blipFill>
            </p:spPr>
            <p:txBody>
              <a:bodyPr/>
              <a:lstStyle/>
              <a:p>
                <a:r>
                  <a:rPr lang="en-US">
                    <a:noFill/>
                  </a:rPr>
                  <a:t> </a:t>
                </a:r>
              </a:p>
            </p:txBody>
          </p:sp>
        </mc:Fallback>
      </mc:AlternateContent>
    </p:spTree>
    <p:extLst>
      <p:ext uri="{BB962C8B-B14F-4D97-AF65-F5344CB8AC3E}">
        <p14:creationId xmlns:p14="http://schemas.microsoft.com/office/powerpoint/2010/main" val="10595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1" grpId="0"/>
      <p:bldP spid="1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Total runtime comes from counting number of operations from the internal nodes and counting them from base nodes</a:t>
            </a:r>
          </a:p>
          <a:p>
            <a:pPr>
              <a:lnSpc>
                <a:spcPct val="100000"/>
              </a:lnSpc>
              <a:spcBef>
                <a:spcPts val="0"/>
              </a:spcBef>
            </a:pPr>
            <a:r>
              <a:rPr lang="en-US" sz="1500" dirty="0">
                <a:solidFill>
                  <a:prstClr val="black"/>
                </a:solidFill>
                <a:latin typeface="Calibri" panose="020F0502020204030204"/>
                <a:ea typeface="+mn-ea"/>
                <a:cs typeface="+mn-cs"/>
              </a:rPr>
              <a:t>Lets get introduced to trees and some related terminologies as we need</a:t>
            </a:r>
          </a:p>
          <a:p>
            <a:pPr>
              <a:lnSpc>
                <a:spcPct val="100000"/>
              </a:lnSpc>
              <a:spcBef>
                <a:spcPts val="0"/>
              </a:spcBef>
            </a:pPr>
            <a:r>
              <a:rPr lang="en-US" sz="1500" dirty="0">
                <a:solidFill>
                  <a:prstClr val="black"/>
                </a:solidFill>
                <a:latin typeface="Calibri" panose="020F0502020204030204"/>
                <a:ea typeface="+mn-ea"/>
                <a:cs typeface="+mn-cs"/>
              </a:rPr>
              <a:t>More will come later</a:t>
            </a:r>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Tree>
    <p:extLst>
      <p:ext uri="{BB962C8B-B14F-4D97-AF65-F5344CB8AC3E}">
        <p14:creationId xmlns:p14="http://schemas.microsoft.com/office/powerpoint/2010/main" val="423492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8114" y="1096952"/>
            <a:ext cx="6450388" cy="108019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Graphs are sets of nodes and edges</a:t>
            </a:r>
          </a:p>
          <a:p>
            <a:pPr>
              <a:lnSpc>
                <a:spcPct val="100000"/>
              </a:lnSpc>
              <a:spcBef>
                <a:spcPts val="0"/>
              </a:spcBef>
            </a:pPr>
            <a:r>
              <a:rPr lang="en-US" sz="1500" dirty="0"/>
              <a:t>Trees are a form of a graph with some specialties</a:t>
            </a:r>
          </a:p>
          <a:p>
            <a:pPr>
              <a:lnSpc>
                <a:spcPct val="100000"/>
              </a:lnSpc>
              <a:spcBef>
                <a:spcPts val="0"/>
              </a:spcBef>
            </a:pPr>
            <a:r>
              <a:rPr lang="en-US" sz="1500" dirty="0"/>
              <a:t>Trees have direction (parent/child relationships) and don't contain cycles</a:t>
            </a:r>
          </a:p>
          <a:p>
            <a:pPr>
              <a:lnSpc>
                <a:spcPct val="100000"/>
              </a:lnSpc>
              <a:spcBef>
                <a:spcPts val="0"/>
              </a:spcBef>
            </a:pPr>
            <a:endParaRPr lang="en-US" sz="1500" dirty="0"/>
          </a:p>
          <a:p>
            <a:pPr>
              <a:lnSpc>
                <a:spcPct val="100000"/>
              </a:lnSpc>
              <a:spcBef>
                <a:spcPts val="0"/>
              </a:spcBef>
            </a:pPr>
            <a:r>
              <a:rPr lang="en-US" sz="1500" dirty="0"/>
              <a:t>Some terminologies</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In a Binary Tree, a node can have at most two children</a:t>
            </a:r>
          </a:p>
          <a:p>
            <a:pPr>
              <a:lnSpc>
                <a:spcPct val="100000"/>
              </a:lnSpc>
              <a:spcBef>
                <a:spcPts val="0"/>
              </a:spcBef>
            </a:pPr>
            <a:endParaRPr lang="en-US" sz="1500" dirty="0"/>
          </a:p>
        </p:txBody>
      </p:sp>
      <p:grpSp>
        <p:nvGrpSpPr>
          <p:cNvPr id="93" name="Group 92">
            <a:extLst>
              <a:ext uri="{FF2B5EF4-FFF2-40B4-BE49-F238E27FC236}">
                <a16:creationId xmlns:a16="http://schemas.microsoft.com/office/drawing/2014/main" id="{56EAD786-0C3A-F04D-CA74-41AA02C06CE7}"/>
              </a:ext>
            </a:extLst>
          </p:cNvPr>
          <p:cNvGrpSpPr/>
          <p:nvPr/>
        </p:nvGrpSpPr>
        <p:grpSpPr>
          <a:xfrm>
            <a:off x="1611992" y="2493387"/>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5299008" y="2387084"/>
            <a:ext cx="625556" cy="369332"/>
          </a:xfrm>
          <a:prstGeom prst="rect">
            <a:avLst/>
          </a:prstGeom>
          <a:noFill/>
          <a:ln w="12700">
            <a:solidFill>
              <a:srgbClr val="0432FF"/>
            </a:solidFill>
          </a:ln>
        </p:spPr>
        <p:txBody>
          <a:bodyPr wrap="none" rtlCol="0">
            <a:spAutoFit/>
          </a:bodyPr>
          <a:lstStyle/>
          <a:p>
            <a:r>
              <a:rPr lang="en-US" dirty="0"/>
              <a:t>Root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5155475" y="3009464"/>
            <a:ext cx="917431" cy="369332"/>
          </a:xfrm>
          <a:prstGeom prst="rect">
            <a:avLst/>
          </a:prstGeom>
          <a:noFill/>
          <a:ln w="12700">
            <a:solidFill>
              <a:srgbClr val="0432FF"/>
            </a:solidFill>
          </a:ln>
        </p:spPr>
        <p:txBody>
          <a:bodyPr wrap="none" rtlCol="0">
            <a:spAutoFit/>
          </a:bodyPr>
          <a:lstStyle/>
          <a:p>
            <a:r>
              <a:rPr lang="en-US" dirty="0"/>
              <a:t>Internal</a:t>
            </a:r>
          </a:p>
        </p:txBody>
      </p:sp>
      <p:sp>
        <p:nvSpPr>
          <p:cNvPr id="92" name="TextBox 91">
            <a:extLst>
              <a:ext uri="{FF2B5EF4-FFF2-40B4-BE49-F238E27FC236}">
                <a16:creationId xmlns:a16="http://schemas.microsoft.com/office/drawing/2014/main" id="{4E3A9175-386E-59FE-8E14-3C443633C812}"/>
              </a:ext>
            </a:extLst>
          </p:cNvPr>
          <p:cNvSpPr txBox="1"/>
          <p:nvPr/>
        </p:nvSpPr>
        <p:spPr>
          <a:xfrm>
            <a:off x="5322957" y="3588737"/>
            <a:ext cx="577659" cy="369332"/>
          </a:xfrm>
          <a:prstGeom prst="rect">
            <a:avLst/>
          </a:prstGeom>
          <a:noFill/>
          <a:ln w="12700">
            <a:solidFill>
              <a:srgbClr val="0432FF"/>
            </a:solidFill>
          </a:ln>
        </p:spPr>
        <p:txBody>
          <a:bodyPr wrap="none" rtlCol="0">
            <a:spAutoFit/>
          </a:bodyPr>
          <a:lstStyle/>
          <a:p>
            <a:r>
              <a:rPr lang="en-US" dirty="0"/>
              <a:t>Leaf</a:t>
            </a:r>
          </a:p>
        </p:txBody>
      </p:sp>
    </p:spTree>
    <p:extLst>
      <p:ext uri="{BB962C8B-B14F-4D97-AF65-F5344CB8AC3E}">
        <p14:creationId xmlns:p14="http://schemas.microsoft.com/office/powerpoint/2010/main" val="3198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2" name="Group 1">
            <a:extLst>
              <a:ext uri="{FF2B5EF4-FFF2-40B4-BE49-F238E27FC236}">
                <a16:creationId xmlns:a16="http://schemas.microsoft.com/office/drawing/2014/main" id="{664E0F7E-CC1A-4BE0-F403-5176CDFE9912}"/>
              </a:ext>
            </a:extLst>
          </p:cNvPr>
          <p:cNvGrpSpPr/>
          <p:nvPr/>
        </p:nvGrpSpPr>
        <p:grpSpPr>
          <a:xfrm>
            <a:off x="1710379" y="2896836"/>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3692553" y="1115529"/>
            <a:ext cx="664093" cy="307777"/>
          </a:xfrm>
          <a:prstGeom prst="rect">
            <a:avLst/>
          </a:prstGeom>
          <a:noFill/>
          <a:ln w="12700">
            <a:solidFill>
              <a:srgbClr val="0432FF"/>
            </a:solidFill>
          </a:ln>
        </p:spPr>
        <p:txBody>
          <a:bodyPr wrap="none" rtlCol="0">
            <a:spAutoFit/>
          </a:bodyPr>
          <a:lstStyle/>
          <a:p>
            <a:r>
              <a:rPr lang="en-US" sz="1400" dirty="0"/>
              <a:t>Parent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2886708" y="1702651"/>
            <a:ext cx="736099" cy="307777"/>
          </a:xfrm>
          <a:prstGeom prst="rect">
            <a:avLst/>
          </a:prstGeom>
          <a:noFill/>
          <a:ln w="12700">
            <a:solidFill>
              <a:srgbClr val="0432FF"/>
            </a:solidFill>
          </a:ln>
        </p:spPr>
        <p:txBody>
          <a:bodyPr wrap="none" rtlCol="0">
            <a:spAutoFit/>
          </a:bodyPr>
          <a:lstStyle/>
          <a:p>
            <a:r>
              <a:rPr lang="en-US" sz="1400" dirty="0"/>
              <a:t>Siblings</a:t>
            </a:r>
          </a:p>
        </p:txBody>
      </p:sp>
      <p:sp>
        <p:nvSpPr>
          <p:cNvPr id="92" name="TextBox 91">
            <a:extLst>
              <a:ext uri="{FF2B5EF4-FFF2-40B4-BE49-F238E27FC236}">
                <a16:creationId xmlns:a16="http://schemas.microsoft.com/office/drawing/2014/main" id="{4E3A9175-386E-59FE-8E14-3C443633C812}"/>
              </a:ext>
            </a:extLst>
          </p:cNvPr>
          <p:cNvSpPr txBox="1"/>
          <p:nvPr/>
        </p:nvSpPr>
        <p:spPr>
          <a:xfrm>
            <a:off x="4018342" y="2798289"/>
            <a:ext cx="528863" cy="307777"/>
          </a:xfrm>
          <a:prstGeom prst="rect">
            <a:avLst/>
          </a:prstGeom>
          <a:noFill/>
          <a:ln w="12700">
            <a:solidFill>
              <a:srgbClr val="0432FF"/>
            </a:solidFill>
          </a:ln>
        </p:spPr>
        <p:txBody>
          <a:bodyPr wrap="none" rtlCol="0">
            <a:spAutoFit/>
          </a:bodyPr>
          <a:lstStyle/>
          <a:p>
            <a:r>
              <a:rPr lang="en-US" sz="1400" dirty="0"/>
              <a:t>Root</a:t>
            </a:r>
          </a:p>
        </p:txBody>
      </p:sp>
      <p:grpSp>
        <p:nvGrpSpPr>
          <p:cNvPr id="7" name="Group 6">
            <a:extLst>
              <a:ext uri="{FF2B5EF4-FFF2-40B4-BE49-F238E27FC236}">
                <a16:creationId xmlns:a16="http://schemas.microsoft.com/office/drawing/2014/main" id="{9398C6F9-8577-BB4D-1692-1D1659A01068}"/>
              </a:ext>
            </a:extLst>
          </p:cNvPr>
          <p:cNvGrpSpPr/>
          <p:nvPr/>
        </p:nvGrpSpPr>
        <p:grpSpPr>
          <a:xfrm>
            <a:off x="1669409" y="1123615"/>
            <a:ext cx="3102263" cy="1509765"/>
            <a:chOff x="1611992" y="2493387"/>
            <a:chExt cx="3102263" cy="1509765"/>
          </a:xfrm>
        </p:grpSpPr>
        <p:grpSp>
          <p:nvGrpSpPr>
            <p:cNvPr id="8" name="Group 7">
              <a:extLst>
                <a:ext uri="{FF2B5EF4-FFF2-40B4-BE49-F238E27FC236}">
                  <a16:creationId xmlns:a16="http://schemas.microsoft.com/office/drawing/2014/main" id="{C561A840-3879-A344-E23F-C1EF60D85E29}"/>
                </a:ext>
              </a:extLst>
            </p:cNvPr>
            <p:cNvGrpSpPr/>
            <p:nvPr/>
          </p:nvGrpSpPr>
          <p:grpSpPr>
            <a:xfrm>
              <a:off x="3013617" y="2493387"/>
              <a:ext cx="360000" cy="377418"/>
              <a:chOff x="3015000" y="2493387"/>
              <a:chExt cx="360000" cy="377418"/>
            </a:xfrm>
          </p:grpSpPr>
          <p:sp>
            <p:nvSpPr>
              <p:cNvPr id="45" name="Oval 44">
                <a:extLst>
                  <a:ext uri="{FF2B5EF4-FFF2-40B4-BE49-F238E27FC236}">
                    <a16:creationId xmlns:a16="http://schemas.microsoft.com/office/drawing/2014/main" id="{3C00BC06-9F2B-ACBE-0D01-0C14CD1CA50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8" name="TextBox 47">
                <a:extLst>
                  <a:ext uri="{FF2B5EF4-FFF2-40B4-BE49-F238E27FC236}">
                    <a16:creationId xmlns:a16="http://schemas.microsoft.com/office/drawing/2014/main" id="{03CBBB03-4F7C-B3FE-C83C-7A9D2C9262A7}"/>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0" name="Group 9">
              <a:extLst>
                <a:ext uri="{FF2B5EF4-FFF2-40B4-BE49-F238E27FC236}">
                  <a16:creationId xmlns:a16="http://schemas.microsoft.com/office/drawing/2014/main" id="{3EA12D7E-175E-9E46-BA40-617E8DE6D418}"/>
                </a:ext>
              </a:extLst>
            </p:cNvPr>
            <p:cNvGrpSpPr/>
            <p:nvPr/>
          </p:nvGrpSpPr>
          <p:grpSpPr>
            <a:xfrm>
              <a:off x="2183330" y="3088283"/>
              <a:ext cx="360000" cy="377418"/>
              <a:chOff x="3015000" y="2493387"/>
              <a:chExt cx="360000" cy="377418"/>
            </a:xfrm>
          </p:grpSpPr>
          <p:sp>
            <p:nvSpPr>
              <p:cNvPr id="43" name="Oval 42">
                <a:extLst>
                  <a:ext uri="{FF2B5EF4-FFF2-40B4-BE49-F238E27FC236}">
                    <a16:creationId xmlns:a16="http://schemas.microsoft.com/office/drawing/2014/main" id="{7EEDE03C-A5E1-E157-B408-305B01BB66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4" name="TextBox 43">
                <a:extLst>
                  <a:ext uri="{FF2B5EF4-FFF2-40B4-BE49-F238E27FC236}">
                    <a16:creationId xmlns:a16="http://schemas.microsoft.com/office/drawing/2014/main" id="{7384D50E-BECB-8872-D5E3-3FAC494CA1F2}"/>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15" name="Group 14">
              <a:extLst>
                <a:ext uri="{FF2B5EF4-FFF2-40B4-BE49-F238E27FC236}">
                  <a16:creationId xmlns:a16="http://schemas.microsoft.com/office/drawing/2014/main" id="{C6FCF163-B277-FA9A-F1B2-69FA1CEB7381}"/>
                </a:ext>
              </a:extLst>
            </p:cNvPr>
            <p:cNvGrpSpPr/>
            <p:nvPr/>
          </p:nvGrpSpPr>
          <p:grpSpPr>
            <a:xfrm>
              <a:off x="3800361" y="3054553"/>
              <a:ext cx="360000" cy="377418"/>
              <a:chOff x="3015000" y="2493387"/>
              <a:chExt cx="360000" cy="377418"/>
            </a:xfrm>
          </p:grpSpPr>
          <p:sp>
            <p:nvSpPr>
              <p:cNvPr id="41" name="Oval 40">
                <a:extLst>
                  <a:ext uri="{FF2B5EF4-FFF2-40B4-BE49-F238E27FC236}">
                    <a16:creationId xmlns:a16="http://schemas.microsoft.com/office/drawing/2014/main" id="{1D3FCF8D-1C18-ABCC-67D3-7C99D313D88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BD70A2BF-83B4-5B74-C81F-FF4075194982}"/>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6" name="Straight Arrow Connector 15">
              <a:extLst>
                <a:ext uri="{FF2B5EF4-FFF2-40B4-BE49-F238E27FC236}">
                  <a16:creationId xmlns:a16="http://schemas.microsoft.com/office/drawing/2014/main" id="{868BA1E8-3C1C-677F-7FA1-9A8F44E27623}"/>
                </a:ext>
              </a:extLst>
            </p:cNvPr>
            <p:cNvCxnSpPr>
              <a:cxnSpLocks/>
              <a:stCxn id="48" idx="2"/>
              <a:endCxn id="44"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545E59-AE52-FEED-FCBC-57E6DB5676BA}"/>
                </a:ext>
              </a:extLst>
            </p:cNvPr>
            <p:cNvCxnSpPr>
              <a:cxnSpLocks/>
              <a:stCxn id="48" idx="2"/>
              <a:endCxn id="42"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479B2F2-158C-898B-7189-97B38088094B}"/>
                </a:ext>
              </a:extLst>
            </p:cNvPr>
            <p:cNvGrpSpPr/>
            <p:nvPr/>
          </p:nvGrpSpPr>
          <p:grpSpPr>
            <a:xfrm>
              <a:off x="1611992" y="3624631"/>
              <a:ext cx="360000" cy="377418"/>
              <a:chOff x="3015000" y="2493387"/>
              <a:chExt cx="360000" cy="377418"/>
            </a:xfrm>
          </p:grpSpPr>
          <p:sp>
            <p:nvSpPr>
              <p:cNvPr id="39" name="Oval 38">
                <a:extLst>
                  <a:ext uri="{FF2B5EF4-FFF2-40B4-BE49-F238E27FC236}">
                    <a16:creationId xmlns:a16="http://schemas.microsoft.com/office/drawing/2014/main" id="{21C3F2E4-C59E-2192-14C4-A651676FAB4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48326D9F-D7FD-1DCF-26F9-D231AE14CBB4}"/>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20" name="Group 19">
              <a:extLst>
                <a:ext uri="{FF2B5EF4-FFF2-40B4-BE49-F238E27FC236}">
                  <a16:creationId xmlns:a16="http://schemas.microsoft.com/office/drawing/2014/main" id="{0C1803EE-5F1C-6547-7BBC-3BC9B8E4DFBA}"/>
                </a:ext>
              </a:extLst>
            </p:cNvPr>
            <p:cNvGrpSpPr/>
            <p:nvPr/>
          </p:nvGrpSpPr>
          <p:grpSpPr>
            <a:xfrm>
              <a:off x="2811001" y="3625734"/>
              <a:ext cx="360000" cy="377418"/>
              <a:chOff x="3015000" y="2493387"/>
              <a:chExt cx="360000" cy="377418"/>
            </a:xfrm>
          </p:grpSpPr>
          <p:sp>
            <p:nvSpPr>
              <p:cNvPr id="36" name="Oval 35">
                <a:extLst>
                  <a:ext uri="{FF2B5EF4-FFF2-40B4-BE49-F238E27FC236}">
                    <a16:creationId xmlns:a16="http://schemas.microsoft.com/office/drawing/2014/main" id="{A27D8D7A-66E7-F917-0445-5BC607C22D23}"/>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7" name="TextBox 36">
                <a:extLst>
                  <a:ext uri="{FF2B5EF4-FFF2-40B4-BE49-F238E27FC236}">
                    <a16:creationId xmlns:a16="http://schemas.microsoft.com/office/drawing/2014/main" id="{05CBB560-92EF-7279-700B-1793400768EF}"/>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25" name="Straight Arrow Connector 24">
              <a:extLst>
                <a:ext uri="{FF2B5EF4-FFF2-40B4-BE49-F238E27FC236}">
                  <a16:creationId xmlns:a16="http://schemas.microsoft.com/office/drawing/2014/main" id="{0E314549-C4B7-0620-47C0-628C4CCC657A}"/>
                </a:ext>
              </a:extLst>
            </p:cNvPr>
            <p:cNvCxnSpPr>
              <a:cxnSpLocks/>
              <a:stCxn id="44" idx="2"/>
              <a:endCxn id="40"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338975-4BD5-F9C9-7B04-C3B1B64EB86B}"/>
                </a:ext>
              </a:extLst>
            </p:cNvPr>
            <p:cNvCxnSpPr>
              <a:cxnSpLocks/>
              <a:stCxn id="44" idx="2"/>
              <a:endCxn id="37"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4F0038E6-6928-626B-2A6A-66CC684A90F3}"/>
                </a:ext>
              </a:extLst>
            </p:cNvPr>
            <p:cNvGrpSpPr/>
            <p:nvPr/>
          </p:nvGrpSpPr>
          <p:grpSpPr>
            <a:xfrm>
              <a:off x="3303608" y="3616437"/>
              <a:ext cx="360000" cy="377418"/>
              <a:chOff x="3015000" y="2493387"/>
              <a:chExt cx="360000" cy="377418"/>
            </a:xfrm>
          </p:grpSpPr>
          <p:sp>
            <p:nvSpPr>
              <p:cNvPr id="34" name="Oval 33">
                <a:extLst>
                  <a:ext uri="{FF2B5EF4-FFF2-40B4-BE49-F238E27FC236}">
                    <a16:creationId xmlns:a16="http://schemas.microsoft.com/office/drawing/2014/main" id="{1F1988DE-7065-CD85-A03D-0FBD0ED8714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5" name="TextBox 34">
                <a:extLst>
                  <a:ext uri="{FF2B5EF4-FFF2-40B4-BE49-F238E27FC236}">
                    <a16:creationId xmlns:a16="http://schemas.microsoft.com/office/drawing/2014/main" id="{A9DB5264-AD4C-4F3C-FAA2-6735C87CA84E}"/>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8" name="Group 27">
              <a:extLst>
                <a:ext uri="{FF2B5EF4-FFF2-40B4-BE49-F238E27FC236}">
                  <a16:creationId xmlns:a16="http://schemas.microsoft.com/office/drawing/2014/main" id="{1D23F4F8-C91F-0526-998A-4E9948A4A671}"/>
                </a:ext>
              </a:extLst>
            </p:cNvPr>
            <p:cNvGrpSpPr/>
            <p:nvPr/>
          </p:nvGrpSpPr>
          <p:grpSpPr>
            <a:xfrm>
              <a:off x="4352991" y="3612394"/>
              <a:ext cx="361264" cy="377418"/>
              <a:chOff x="3015000" y="2493387"/>
              <a:chExt cx="361264" cy="377418"/>
            </a:xfrm>
          </p:grpSpPr>
          <p:sp>
            <p:nvSpPr>
              <p:cNvPr id="31" name="Oval 30">
                <a:extLst>
                  <a:ext uri="{FF2B5EF4-FFF2-40B4-BE49-F238E27FC236}">
                    <a16:creationId xmlns:a16="http://schemas.microsoft.com/office/drawing/2014/main" id="{EC45A4CC-9FDD-4387-37A3-9089ED7D522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3" name="TextBox 32">
                <a:extLst>
                  <a:ext uri="{FF2B5EF4-FFF2-40B4-BE49-F238E27FC236}">
                    <a16:creationId xmlns:a16="http://schemas.microsoft.com/office/drawing/2014/main" id="{10AC44C5-E95F-6364-3918-D49FF8204F6A}"/>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9" name="Straight Arrow Connector 28">
              <a:extLst>
                <a:ext uri="{FF2B5EF4-FFF2-40B4-BE49-F238E27FC236}">
                  <a16:creationId xmlns:a16="http://schemas.microsoft.com/office/drawing/2014/main" id="{DD46D4F7-F136-F1EB-F267-F0EF5C5DABEB}"/>
                </a:ext>
              </a:extLst>
            </p:cNvPr>
            <p:cNvCxnSpPr>
              <a:cxnSpLocks/>
              <a:stCxn id="42" idx="2"/>
              <a:endCxn id="35"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36F3A11-CC34-4A51-4563-962EE3C752E2}"/>
                </a:ext>
              </a:extLst>
            </p:cNvPr>
            <p:cNvCxnSpPr>
              <a:cxnSpLocks/>
              <a:stCxn id="42" idx="2"/>
              <a:endCxn id="33"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D930F56B-1F0D-94D5-FD3C-6BEBD3B0AF3E}"/>
              </a:ext>
            </a:extLst>
          </p:cNvPr>
          <p:cNvCxnSpPr>
            <a:cxnSpLocks/>
            <a:stCxn id="88" idx="1"/>
          </p:cNvCxnSpPr>
          <p:nvPr/>
        </p:nvCxnSpPr>
        <p:spPr>
          <a:xfrm flipH="1">
            <a:off x="2644883" y="1856540"/>
            <a:ext cx="241825" cy="57437"/>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FDBDF18-C0A0-D0E1-3745-91E9329193C9}"/>
              </a:ext>
            </a:extLst>
          </p:cNvPr>
          <p:cNvCxnSpPr>
            <a:cxnSpLocks/>
            <a:stCxn id="88" idx="3"/>
          </p:cNvCxnSpPr>
          <p:nvPr/>
        </p:nvCxnSpPr>
        <p:spPr>
          <a:xfrm>
            <a:off x="3622807" y="1856540"/>
            <a:ext cx="191546" cy="15803"/>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5BDE37C-2C77-0A07-59DF-98BFA89EA3C8}"/>
              </a:ext>
            </a:extLst>
          </p:cNvPr>
          <p:cNvSpPr txBox="1"/>
          <p:nvPr/>
        </p:nvSpPr>
        <p:spPr>
          <a:xfrm>
            <a:off x="4910046" y="1451840"/>
            <a:ext cx="950838" cy="307777"/>
          </a:xfrm>
          <a:prstGeom prst="rect">
            <a:avLst/>
          </a:prstGeom>
          <a:noFill/>
          <a:ln w="12700">
            <a:solidFill>
              <a:srgbClr val="0432FF"/>
            </a:solidFill>
          </a:ln>
        </p:spPr>
        <p:txBody>
          <a:bodyPr wrap="none" rtlCol="0">
            <a:spAutoFit/>
          </a:bodyPr>
          <a:lstStyle/>
          <a:p>
            <a:r>
              <a:rPr lang="en-US" sz="1400" dirty="0"/>
              <a:t>Right child</a:t>
            </a:r>
          </a:p>
        </p:txBody>
      </p:sp>
      <p:cxnSp>
        <p:nvCxnSpPr>
          <p:cNvPr id="62" name="Straight Arrow Connector 61">
            <a:extLst>
              <a:ext uri="{FF2B5EF4-FFF2-40B4-BE49-F238E27FC236}">
                <a16:creationId xmlns:a16="http://schemas.microsoft.com/office/drawing/2014/main" id="{43686FE6-9B10-221D-16D5-7C15C21990FF}"/>
              </a:ext>
            </a:extLst>
          </p:cNvPr>
          <p:cNvCxnSpPr>
            <a:cxnSpLocks/>
            <a:stCxn id="61" idx="1"/>
          </p:cNvCxnSpPr>
          <p:nvPr/>
        </p:nvCxnSpPr>
        <p:spPr>
          <a:xfrm flipH="1">
            <a:off x="4306840" y="1605729"/>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2B1A3ABA-A570-C082-7D21-97E6B584BFCD}"/>
              </a:ext>
            </a:extLst>
          </p:cNvPr>
          <p:cNvSpPr txBox="1"/>
          <p:nvPr/>
        </p:nvSpPr>
        <p:spPr>
          <a:xfrm>
            <a:off x="633279" y="1530892"/>
            <a:ext cx="851515" cy="307777"/>
          </a:xfrm>
          <a:prstGeom prst="rect">
            <a:avLst/>
          </a:prstGeom>
          <a:noFill/>
          <a:ln w="12700">
            <a:solidFill>
              <a:srgbClr val="0432FF"/>
            </a:solidFill>
          </a:ln>
        </p:spPr>
        <p:txBody>
          <a:bodyPr wrap="none" rtlCol="0">
            <a:spAutoFit/>
          </a:bodyPr>
          <a:lstStyle/>
          <a:p>
            <a:r>
              <a:rPr lang="en-US" sz="1400" dirty="0"/>
              <a:t>Left child</a:t>
            </a:r>
          </a:p>
        </p:txBody>
      </p:sp>
      <p:cxnSp>
        <p:nvCxnSpPr>
          <p:cNvPr id="70" name="Straight Arrow Connector 69">
            <a:extLst>
              <a:ext uri="{FF2B5EF4-FFF2-40B4-BE49-F238E27FC236}">
                <a16:creationId xmlns:a16="http://schemas.microsoft.com/office/drawing/2014/main" id="{FF20284F-2AC2-A37C-B8E4-78A0E33B5BE1}"/>
              </a:ext>
            </a:extLst>
          </p:cNvPr>
          <p:cNvCxnSpPr>
            <a:cxnSpLocks/>
            <a:stCxn id="67" idx="3"/>
          </p:cNvCxnSpPr>
          <p:nvPr/>
        </p:nvCxnSpPr>
        <p:spPr>
          <a:xfrm>
            <a:off x="1484794" y="1684781"/>
            <a:ext cx="638239" cy="19741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5ADB2D6-B912-B591-CF3D-D4525D829729}"/>
              </a:ext>
            </a:extLst>
          </p:cNvPr>
          <p:cNvCxnSpPr>
            <a:cxnSpLocks/>
            <a:stCxn id="92" idx="1"/>
          </p:cNvCxnSpPr>
          <p:nvPr/>
        </p:nvCxnSpPr>
        <p:spPr>
          <a:xfrm flipH="1">
            <a:off x="3591327" y="2952178"/>
            <a:ext cx="427015" cy="10032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F5C4D9E7-91FD-E42A-935B-2A3ECD021104}"/>
              </a:ext>
            </a:extLst>
          </p:cNvPr>
          <p:cNvSpPr/>
          <p:nvPr/>
        </p:nvSpPr>
        <p:spPr>
          <a:xfrm>
            <a:off x="3332311" y="3378500"/>
            <a:ext cx="1585506"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D2D82B8-5B4B-6ADE-0D17-D25DC27A4BAF}"/>
              </a:ext>
            </a:extLst>
          </p:cNvPr>
          <p:cNvSpPr/>
          <p:nvPr/>
        </p:nvSpPr>
        <p:spPr>
          <a:xfrm>
            <a:off x="1673274" y="3452993"/>
            <a:ext cx="1627048"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692FB5C-1996-2033-3668-A4658C8D8CEF}"/>
              </a:ext>
            </a:extLst>
          </p:cNvPr>
          <p:cNvSpPr txBox="1"/>
          <p:nvPr/>
        </p:nvSpPr>
        <p:spPr>
          <a:xfrm>
            <a:off x="5437937" y="3252693"/>
            <a:ext cx="1162498" cy="307777"/>
          </a:xfrm>
          <a:prstGeom prst="rect">
            <a:avLst/>
          </a:prstGeom>
          <a:noFill/>
          <a:ln w="12700">
            <a:solidFill>
              <a:srgbClr val="0432FF"/>
            </a:solidFill>
          </a:ln>
        </p:spPr>
        <p:txBody>
          <a:bodyPr wrap="none" rtlCol="0">
            <a:spAutoFit/>
          </a:bodyPr>
          <a:lstStyle/>
          <a:p>
            <a:r>
              <a:rPr lang="en-US" sz="1400" dirty="0"/>
              <a:t>Right subtree</a:t>
            </a:r>
          </a:p>
        </p:txBody>
      </p:sp>
      <p:cxnSp>
        <p:nvCxnSpPr>
          <p:cNvPr id="85" name="Straight Arrow Connector 84">
            <a:extLst>
              <a:ext uri="{FF2B5EF4-FFF2-40B4-BE49-F238E27FC236}">
                <a16:creationId xmlns:a16="http://schemas.microsoft.com/office/drawing/2014/main" id="{72EF73F2-0C98-0CEF-4002-AE50CDB09F98}"/>
              </a:ext>
            </a:extLst>
          </p:cNvPr>
          <p:cNvCxnSpPr>
            <a:cxnSpLocks/>
            <a:stCxn id="84" idx="1"/>
          </p:cNvCxnSpPr>
          <p:nvPr/>
        </p:nvCxnSpPr>
        <p:spPr>
          <a:xfrm flipH="1">
            <a:off x="4834731" y="3406582"/>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59F433CA-184B-5554-C474-734668570A89}"/>
              </a:ext>
            </a:extLst>
          </p:cNvPr>
          <p:cNvSpPr txBox="1"/>
          <p:nvPr/>
        </p:nvSpPr>
        <p:spPr>
          <a:xfrm>
            <a:off x="176112" y="3281251"/>
            <a:ext cx="1063176" cy="307777"/>
          </a:xfrm>
          <a:prstGeom prst="rect">
            <a:avLst/>
          </a:prstGeom>
          <a:noFill/>
          <a:ln w="12700">
            <a:solidFill>
              <a:srgbClr val="0432FF"/>
            </a:solidFill>
          </a:ln>
        </p:spPr>
        <p:txBody>
          <a:bodyPr wrap="none" rtlCol="0">
            <a:spAutoFit/>
          </a:bodyPr>
          <a:lstStyle/>
          <a:p>
            <a:r>
              <a:rPr lang="en-US" sz="1400" dirty="0"/>
              <a:t>Left subtree</a:t>
            </a:r>
          </a:p>
        </p:txBody>
      </p:sp>
      <p:cxnSp>
        <p:nvCxnSpPr>
          <p:cNvPr id="91" name="Straight Arrow Connector 90">
            <a:extLst>
              <a:ext uri="{FF2B5EF4-FFF2-40B4-BE49-F238E27FC236}">
                <a16:creationId xmlns:a16="http://schemas.microsoft.com/office/drawing/2014/main" id="{815CDCE5-9A38-E86D-E684-5A842F8C7560}"/>
              </a:ext>
            </a:extLst>
          </p:cNvPr>
          <p:cNvCxnSpPr>
            <a:cxnSpLocks/>
          </p:cNvCxnSpPr>
          <p:nvPr/>
        </p:nvCxnSpPr>
        <p:spPr>
          <a:xfrm>
            <a:off x="1240965" y="3440466"/>
            <a:ext cx="551356" cy="196651"/>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74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61" grpId="0" animBg="1"/>
      <p:bldP spid="67" grpId="0" animBg="1"/>
      <p:bldP spid="81" grpId="0" animBg="1"/>
      <p:bldP spid="82" grpId="0" animBg="1"/>
      <p:bldP spid="84" grpId="0" animBg="1"/>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3298" y="3113850"/>
              <a:ext cx="360000" cy="377418"/>
              <a:chOff x="3015000" y="2493387"/>
              <a:chExt cx="360000"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12747"/>
              <a:ext cx="360000" cy="377418"/>
              <a:chOff x="3015000" y="2493387"/>
              <a:chExt cx="360000" cy="377418"/>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42988" y="2879266"/>
              <a:ext cx="35144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18202"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7326" y="2888455"/>
              <a:ext cx="268206"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7443"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7689" y="2871072"/>
              <a:ext cx="171218"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94126" y="2867029"/>
              <a:ext cx="116475" cy="24571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34330"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2656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b="0" i="1" smtClean="0">
                        <a:latin typeface="Cambria Math" panose="02040503050406030204" pitchFamily="18" charset="0"/>
                      </a:rPr>
                      <m:t> </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Note: Number of Levels = Height (H) + 1</a:t>
                </a:r>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265669"/>
              </a:xfrm>
              <a:prstGeom prst="rect">
                <a:avLst/>
              </a:prstGeom>
              <a:blipFill>
                <a:blip r:embed="rId7"/>
                <a:stretch>
                  <a:fillRect l="-393" t="-1000" b="-45000"/>
                </a:stretch>
              </a:blipFill>
            </p:spPr>
            <p:txBody>
              <a:bodyPr/>
              <a:lstStyle/>
              <a:p>
                <a:r>
                  <a:rPr lang="en-US">
                    <a:noFill/>
                  </a:rPr>
                  <a:t> </a:t>
                </a:r>
              </a:p>
            </p:txBody>
          </p:sp>
        </mc:Fallback>
      </mc:AlternateContent>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3298" y="3113850"/>
              <a:ext cx="360000" cy="377418"/>
              <a:chOff x="3015000" y="2493387"/>
              <a:chExt cx="360000"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12747"/>
              <a:ext cx="360000" cy="377418"/>
              <a:chOff x="3015000" y="2493387"/>
              <a:chExt cx="360000" cy="377418"/>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42988" y="2879266"/>
              <a:ext cx="35144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18202"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7326" y="2888455"/>
              <a:ext cx="268206"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7443"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7689" y="2871072"/>
              <a:ext cx="171218"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94126" y="2867029"/>
              <a:ext cx="116475" cy="24571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34330"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16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solidFill>
                                  <a:srgbClr val="FF0000"/>
                                </a:solidFill>
                                <a:latin typeface="Cambria Math" panose="02040503050406030204" pitchFamily="18" charset="0"/>
                              </a:rPr>
                              <m:t>𝑘</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num>
                          <m:den>
                            <m:r>
                              <a:rPr lang="en-US" sz="1500" b="0" i="1" smtClean="0">
                                <a:solidFill>
                                  <a:srgbClr val="FF0000"/>
                                </a:solidFill>
                                <a:latin typeface="Cambria Math" panose="02040503050406030204" pitchFamily="18" charset="0"/>
                              </a:rPr>
                              <m:t>𝑘</m:t>
                            </m:r>
                            <m:r>
                              <a:rPr lang="en-US" sz="1500" b="0" i="1" smtClean="0">
                                <a:latin typeface="Cambria Math" panose="02040503050406030204" pitchFamily="18" charset="0"/>
                              </a:rPr>
                              <m:t>−1</m:t>
                            </m:r>
                          </m:den>
                        </m:f>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160966"/>
              </a:xfrm>
              <a:prstGeom prst="rect">
                <a:avLst/>
              </a:prstGeom>
              <a:blipFill>
                <a:blip r:embed="rId3"/>
                <a:stretch>
                  <a:fillRect l="-393" t="-1087" b="-445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0011191-FDFD-0FEA-7578-F8741BB40B03}"/>
              </a:ext>
            </a:extLst>
          </p:cNvPr>
          <p:cNvSpPr txBox="1"/>
          <p:nvPr/>
        </p:nvSpPr>
        <p:spPr>
          <a:xfrm>
            <a:off x="4179070" y="2224811"/>
            <a:ext cx="2268442" cy="338554"/>
          </a:xfrm>
          <a:prstGeom prst="rect">
            <a:avLst/>
          </a:prstGeom>
          <a:noFill/>
          <a:ln>
            <a:solidFill>
              <a:schemeClr val="tx1"/>
            </a:solidFill>
          </a:ln>
        </p:spPr>
        <p:txBody>
          <a:bodyPr wrap="none" rtlCol="0">
            <a:spAutoFit/>
          </a:bodyPr>
          <a:lstStyle/>
          <a:p>
            <a:r>
              <a:rPr lang="en-US" sz="1600" dirty="0"/>
              <a:t>For general `k’-array Tree</a:t>
            </a:r>
          </a:p>
        </p:txBody>
      </p:sp>
    </p:spTree>
    <p:extLst>
      <p:ext uri="{BB962C8B-B14F-4D97-AF65-F5344CB8AC3E}">
        <p14:creationId xmlns:p14="http://schemas.microsoft.com/office/powerpoint/2010/main" val="426019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a:t>
            </a:r>
            <a:r>
              <a:rPr lang="en-US" dirty="0" err="1"/>
              <a:t>COnquer</a:t>
            </a:r>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General techniques</a:t>
            </a:r>
          </a:p>
          <a:p>
            <a:pPr>
              <a:lnSpc>
                <a:spcPts val="1688"/>
              </a:lnSpc>
            </a:pPr>
            <a:r>
              <a:rPr lang="en-US" sz="1600" dirty="0"/>
              <a:t>Merge sort</a:t>
            </a:r>
          </a:p>
          <a:p>
            <a:pPr>
              <a:lnSpc>
                <a:spcPts val="1688"/>
              </a:lnSpc>
            </a:pPr>
            <a:r>
              <a:rPr lang="en-US" sz="1600" dirty="0"/>
              <a:t>Recursion Tree Method</a:t>
            </a:r>
          </a:p>
          <a:p>
            <a:pPr>
              <a:lnSpc>
                <a:spcPts val="1688"/>
              </a:lnSpc>
            </a:pPr>
            <a:r>
              <a:rPr lang="en-US" sz="1600" dirty="0"/>
              <a:t>Master Theorem</a:t>
            </a:r>
          </a:p>
          <a:p>
            <a:pPr>
              <a:lnSpc>
                <a:spcPts val="1688"/>
              </a:lnSpc>
            </a:pPr>
            <a:endParaRPr lang="en-US" sz="1600" dirty="0"/>
          </a:p>
          <a:p>
            <a:pPr>
              <a:lnSpc>
                <a:spcPts val="1688"/>
              </a:lnSpc>
            </a:pPr>
            <a:endParaRPr lang="en-US" sz="1575" dirty="0">
              <a:solidFill>
                <a:srgbClr val="FF0000"/>
              </a:solidFill>
            </a:endParaRPr>
          </a:p>
        </p:txBody>
      </p:sp>
    </p:spTree>
    <p:extLst>
      <p:ext uri="{BB962C8B-B14F-4D97-AF65-F5344CB8AC3E}">
        <p14:creationId xmlns:p14="http://schemas.microsoft.com/office/powerpoint/2010/main" val="64767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 get the total runtime, first we need to get the height of the tree</a:t>
                </a:r>
                <a:br>
                  <a:rPr lang="en-US" sz="1500" dirty="0"/>
                </a:b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i="1">
                                <a:latin typeface="Cambria Math" panose="02040503050406030204" pitchFamily="18" charset="0"/>
                              </a:rPr>
                            </m:ctrlPr>
                          </m:funcPr>
                          <m:fName>
                            <m:sSub>
                              <m:sSubPr>
                                <m:ctrlPr>
                                  <a:rPr lang="en-US" sz="1500" i="1">
                                    <a:latin typeface="Cambria Math" panose="02040503050406030204" pitchFamily="18" charset="0"/>
                                  </a:rPr>
                                </m:ctrlPr>
                              </m:sSubPr>
                              <m:e>
                                <m:r>
                                  <m:rPr>
                                    <m:sty m:val="p"/>
                                  </m:rPr>
                                  <a:rPr lang="en-US" sz="1500">
                                    <a:latin typeface="Cambria Math" panose="02040503050406030204" pitchFamily="18" charset="0"/>
                                  </a:rPr>
                                  <m:t>log</m:t>
                                </m:r>
                              </m:e>
                              <m:sub>
                                <m:r>
                                  <a:rPr lang="en-US" sz="1500" i="1">
                                    <a:latin typeface="Cambria Math" panose="02040503050406030204" pitchFamily="18" charset="0"/>
                                  </a:rPr>
                                  <m:t>2</m:t>
                                </m:r>
                              </m:sub>
                            </m:sSub>
                          </m:fName>
                          <m:e>
                            <m:r>
                              <a:rPr lang="en-US" sz="1500" i="1">
                                <a:latin typeface="Cambria Math" panose="02040503050406030204" pitchFamily="18" charset="0"/>
                              </a:rPr>
                              <m:t>𝑛</m:t>
                            </m:r>
                          </m:e>
                        </m:func>
                      </m:sup>
                    </m:sSup>
                    <m:r>
                      <a:rPr lang="en-US" sz="1500" b="0" i="1" smtClean="0">
                        <a:latin typeface="Cambria Math" panose="02040503050406030204" pitchFamily="18" charset="0"/>
                      </a:rPr>
                      <m:t>=</m:t>
                    </m:r>
                    <m:r>
                      <a:rPr lang="en-US" sz="1500" b="0" i="1" smtClean="0">
                        <a:latin typeface="Cambria Math" panose="02040503050406030204" pitchFamily="18" charset="0"/>
                      </a:rPr>
                      <m:t>𝑛</m:t>
                    </m:r>
                  </m:oMath>
                </a14:m>
                <a:endParaRPr lang="en-US" sz="1500" dirty="0"/>
              </a:p>
              <a:p>
                <a:pPr>
                  <a:lnSpc>
                    <a:spcPct val="100000"/>
                  </a:lnSpc>
                  <a:spcBef>
                    <a:spcPts val="0"/>
                  </a:spcBef>
                </a:pPr>
                <a:r>
                  <a:rPr lang="en-US" sz="1500" dirty="0"/>
                  <a:t>Base cost = </a:t>
                </a:r>
                <a14:m>
                  <m:oMath xmlns:m="http://schemas.openxmlformats.org/officeDocument/2006/math">
                    <m:r>
                      <a:rPr lang="en-US" sz="1500" b="0" i="1" smtClean="0">
                        <a:latin typeface="Cambria Math" panose="02040503050406030204" pitchFamily="18" charset="0"/>
                      </a:rPr>
                      <m:t>𝑑</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𝐿</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𝑑𝑛</m:t>
                    </m:r>
                    <m:r>
                      <a:rPr lang="en-US" sz="1500" b="0" i="1" smtClean="0">
                        <a:latin typeface="Cambria Math" panose="02040503050406030204" pitchFamily="18" charset="0"/>
                        <a:ea typeface="Cambria Math" panose="02040503050406030204" pitchFamily="18" charset="0"/>
                      </a:rPr>
                      <m:t>= </m:t>
                    </m:r>
                    <m:r>
                      <m:rPr>
                        <m:sty m:val="p"/>
                      </m:rPr>
                      <a:rPr lang="el-GR" sz="1500" b="0" i="1" smtClean="0">
                        <a:latin typeface="Cambria Math" panose="02040503050406030204" pitchFamily="18" charset="0"/>
                        <a:ea typeface="Cambria Math" panose="02040503050406030204" pitchFamily="18" charset="0"/>
                      </a:rPr>
                      <m:t>Θ</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𝑛</m:t>
                    </m:r>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71543"/>
                <a:ext cx="6450388" cy="1005051"/>
              </a:xfrm>
              <a:prstGeom prst="rect">
                <a:avLst/>
              </a:prstGeom>
              <a:blipFill>
                <a:blip r:embed="rId5"/>
                <a:stretch>
                  <a:fillRect l="-196" t="-1250" b="-750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p:spTree>
    <p:extLst>
      <p:ext uri="{BB962C8B-B14F-4D97-AF65-F5344CB8AC3E}">
        <p14:creationId xmlns:p14="http://schemas.microsoft.com/office/powerpoint/2010/main" val="41305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27998"/>
                <a:ext cx="6450388" cy="13185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What about the internal costs?</a:t>
                </a:r>
              </a:p>
              <a:p>
                <a:pPr>
                  <a:lnSpc>
                    <a:spcPct val="100000"/>
                  </a:lnSpc>
                  <a:spcBef>
                    <a:spcPts val="0"/>
                  </a:spcBef>
                </a:pPr>
                <a:r>
                  <a:rPr lang="en-US" sz="1500" dirty="0"/>
                  <a:t>We need to sum the costs at each internal node</a:t>
                </a:r>
              </a:p>
              <a:p>
                <a:pPr>
                  <a:lnSpc>
                    <a:spcPct val="100000"/>
                  </a:lnSpc>
                  <a:spcBef>
                    <a:spcPts val="0"/>
                  </a:spcBef>
                </a:pPr>
                <a:r>
                  <a:rPr lang="en-US" sz="1500" dirty="0"/>
                  <a:t>Since the costs at each level is same we can multiply by height</a:t>
                </a:r>
              </a:p>
              <a:p>
                <a:pPr>
                  <a:lnSpc>
                    <a:spcPct val="100000"/>
                  </a:lnSpc>
                  <a:spcBef>
                    <a:spcPts val="0"/>
                  </a:spcBef>
                </a:pPr>
                <a:r>
                  <a:rPr lang="en-US" sz="1500" dirty="0"/>
                  <a:t>Internal cost = </a:t>
                </a:r>
                <a14:m>
                  <m:oMath xmlns:m="http://schemas.openxmlformats.org/officeDocument/2006/math">
                    <m:r>
                      <a:rPr lang="en-US" sz="1500" b="0" i="1" smtClean="0">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rPr>
                      <m:t>𝐻</m:t>
                    </m:r>
                    <m:r>
                      <a:rPr lang="en-US" sz="1500" b="0" i="1" smtClean="0">
                        <a:latin typeface="Cambria Math" panose="02040503050406030204" pitchFamily="18" charset="0"/>
                      </a:rPr>
                      <m:t>=</m:t>
                    </m:r>
                    <m:r>
                      <a:rPr lang="en-US" sz="1500" b="0" i="1" smtClean="0">
                        <a:latin typeface="Cambria Math" panose="02040503050406030204" pitchFamily="18" charset="0"/>
                      </a:rPr>
                      <m:t>𝑐𝑛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r>
                          <a:rPr lang="en-US" sz="1500" b="0" i="1" smtClean="0">
                            <a:latin typeface="Cambria Math" panose="02040503050406030204" pitchFamily="18" charset="0"/>
                          </a:rPr>
                          <m:t>=</m:t>
                        </m:r>
                        <m:r>
                          <m:rPr>
                            <m:sty m:val="p"/>
                          </m:rPr>
                          <a:rPr lang="el-GR" sz="1500" b="0" i="1" smtClean="0">
                            <a:latin typeface="Cambria Math" panose="02040503050406030204" pitchFamily="18" charset="0"/>
                            <a:ea typeface="Cambria Math" panose="02040503050406030204" pitchFamily="18" charset="0"/>
                          </a:rPr>
                          <m:t>Θ</m:t>
                        </m:r>
                      </m:e>
                    </m:func>
                    <m:r>
                      <a:rPr lang="en-US" sz="1500" b="0" i="1" smtClean="0">
                        <a:latin typeface="Cambria Math" panose="02040503050406030204" pitchFamily="18" charset="0"/>
                      </a:rPr>
                      <m:t>(</m:t>
                    </m:r>
                    <m:r>
                      <a:rPr lang="en-US" sz="1500" b="0" i="1" smtClean="0">
                        <a:latin typeface="Cambria Math" panose="02040503050406030204" pitchFamily="18" charset="0"/>
                      </a:rPr>
                      <m:t>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r>
                      <a:rPr lang="en-US" sz="1500" b="0" i="1" smtClean="0">
                        <a:latin typeface="Cambria Math" panose="02040503050406030204" pitchFamily="18" charset="0"/>
                      </a:rPr>
                      <m:t>)</m:t>
                    </m:r>
                  </m:oMath>
                </a14:m>
                <a:endParaRPr lang="en-US" sz="1500" dirty="0"/>
              </a:p>
              <a:p>
                <a:pPr>
                  <a:lnSpc>
                    <a:spcPct val="100000"/>
                  </a:lnSpc>
                  <a:spcBef>
                    <a:spcPts val="0"/>
                  </a:spcBef>
                </a:pPr>
                <a:r>
                  <a:rPr lang="en-US" sz="1500" dirty="0"/>
                  <a:t>Total cost =</a:t>
                </a:r>
                <a14:m>
                  <m:oMath xmlns:m="http://schemas.openxmlformats.org/officeDocument/2006/math">
                    <m:r>
                      <m:rPr>
                        <m:sty m:val="p"/>
                      </m:rPr>
                      <a:rPr lang="el-GR" sz="1500" i="1" smtClean="0">
                        <a:latin typeface="Cambria Math" panose="02040503050406030204" pitchFamily="18" charset="0"/>
                        <a:ea typeface="Cambria Math" panose="02040503050406030204" pitchFamily="18" charset="0"/>
                      </a:rPr>
                      <m:t>Θ</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func>
                          <m:funcPr>
                            <m:ctrlPr>
                              <a:rPr lang="en-US" sz="1500" b="0" i="1" smtClean="0">
                                <a:latin typeface="Cambria Math" panose="02040503050406030204" pitchFamily="18" charset="0"/>
                                <a:ea typeface="Cambria Math" panose="02040503050406030204" pitchFamily="18" charset="0"/>
                              </a:rPr>
                            </m:ctrlPr>
                          </m:funcPr>
                          <m:fName>
                            <m:sSub>
                              <m:sSubPr>
                                <m:ctrlPr>
                                  <a:rPr lang="en-US" sz="1500" b="0" i="1" smtClean="0">
                                    <a:latin typeface="Cambria Math" panose="02040503050406030204" pitchFamily="18" charset="0"/>
                                    <a:ea typeface="Cambria Math" panose="02040503050406030204" pitchFamily="18" charset="0"/>
                                  </a:rPr>
                                </m:ctrlPr>
                              </m:sSubPr>
                              <m:e>
                                <m:r>
                                  <m:rPr>
                                    <m:sty m:val="p"/>
                                  </m:rPr>
                                  <a:rPr lang="en-US" sz="1500" b="0" i="0" smtClean="0">
                                    <a:latin typeface="Cambria Math" panose="02040503050406030204" pitchFamily="18" charset="0"/>
                                    <a:ea typeface="Cambria Math" panose="02040503050406030204" pitchFamily="18" charset="0"/>
                                  </a:rPr>
                                  <m:t>log</m:t>
                                </m:r>
                              </m:e>
                              <m:sub>
                                <m:r>
                                  <a:rPr lang="en-US" sz="1500" b="0" i="1" smtClean="0">
                                    <a:latin typeface="Cambria Math" panose="02040503050406030204" pitchFamily="18" charset="0"/>
                                    <a:ea typeface="Cambria Math" panose="02040503050406030204" pitchFamily="18" charset="0"/>
                                  </a:rPr>
                                  <m:t>2</m:t>
                                </m:r>
                              </m:sub>
                            </m:sSub>
                          </m:fName>
                          <m:e>
                            <m:r>
                              <a:rPr lang="en-US" sz="1500" b="0" i="1" smtClean="0">
                                <a:latin typeface="Cambria Math" panose="02040503050406030204" pitchFamily="18" charset="0"/>
                                <a:ea typeface="Cambria Math" panose="02040503050406030204" pitchFamily="18" charset="0"/>
                              </a:rPr>
                              <m:t>𝑛</m:t>
                            </m:r>
                          </m:e>
                        </m:func>
                      </m:e>
                    </m:d>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𝑛</m:t>
                        </m:r>
                        <m:func>
                          <m:funcPr>
                            <m:ctrlPr>
                              <a:rPr lang="en-US" sz="1500" i="1">
                                <a:latin typeface="Cambria Math" panose="02040503050406030204" pitchFamily="18" charset="0"/>
                                <a:ea typeface="Cambria Math" panose="02040503050406030204" pitchFamily="18" charset="0"/>
                              </a:rPr>
                            </m:ctrlPr>
                          </m:funcPr>
                          <m:fNa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log</m:t>
                                </m:r>
                              </m:e>
                              <m:sub>
                                <m:r>
                                  <a:rPr lang="en-US" sz="1500" i="1">
                                    <a:latin typeface="Cambria Math" panose="02040503050406030204" pitchFamily="18" charset="0"/>
                                    <a:ea typeface="Cambria Math" panose="02040503050406030204" pitchFamily="18" charset="0"/>
                                  </a:rPr>
                                  <m:t>2</m:t>
                                </m:r>
                              </m:sub>
                            </m:sSub>
                          </m:fName>
                          <m:e>
                            <m:r>
                              <a:rPr lang="en-US" sz="1500" i="1">
                                <a:latin typeface="Cambria Math" panose="02040503050406030204" pitchFamily="18" charset="0"/>
                                <a:ea typeface="Cambria Math" panose="02040503050406030204" pitchFamily="18" charset="0"/>
                              </a:rPr>
                              <m:t>𝑛</m:t>
                            </m:r>
                          </m:e>
                        </m:func>
                      </m:e>
                    </m:d>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27998"/>
                <a:ext cx="6450388" cy="1318505"/>
              </a:xfrm>
              <a:prstGeom prst="rect">
                <a:avLst/>
              </a:prstGeom>
              <a:blipFill>
                <a:blip r:embed="rId4"/>
                <a:stretch>
                  <a:fillRect l="-196" t="-95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07D598-6FB8-A715-0FAE-5E44AB6890F2}"/>
                  </a:ext>
                </a:extLst>
              </p:cNvPr>
              <p:cNvSpPr txBox="1"/>
              <p:nvPr/>
            </p:nvSpPr>
            <p:spPr>
              <a:xfrm>
                <a:off x="1322006" y="1218682"/>
                <a:ext cx="2291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id="{EE07D598-6FB8-A715-0FAE-5E44AB6890F2}"/>
                  </a:ext>
                </a:extLst>
              </p:cNvPr>
              <p:cNvSpPr txBox="1">
                <a:spLocks noRot="1" noChangeAspect="1" noMove="1" noResize="1" noEditPoints="1" noAdjustHandles="1" noChangeArrowheads="1" noChangeShapeType="1" noTextEdit="1"/>
              </p:cNvSpPr>
              <p:nvPr/>
            </p:nvSpPr>
            <p:spPr>
              <a:xfrm>
                <a:off x="1322006" y="1218682"/>
                <a:ext cx="229101" cy="215444"/>
              </a:xfrm>
              <a:prstGeom prst="rect">
                <a:avLst/>
              </a:prstGeom>
              <a:blipFill>
                <a:blip r:embed="rId19"/>
                <a:stretch>
                  <a:fillRect l="-16667"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C6F9D7-EAFE-1EB5-F833-9501D3B601CE}"/>
                  </a:ext>
                </a:extLst>
              </p:cNvPr>
              <p:cNvSpPr txBox="1"/>
              <p:nvPr/>
            </p:nvSpPr>
            <p:spPr>
              <a:xfrm>
                <a:off x="892657" y="1772837"/>
                <a:ext cx="10877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2∗</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2</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67C6F9D7-EAFE-1EB5-F833-9501D3B601CE}"/>
                  </a:ext>
                </a:extLst>
              </p:cNvPr>
              <p:cNvSpPr txBox="1">
                <a:spLocks noRot="1" noChangeAspect="1" noMove="1" noResize="1" noEditPoints="1" noAdjustHandles="1" noChangeArrowheads="1" noChangeShapeType="1" noTextEdit="1"/>
              </p:cNvSpPr>
              <p:nvPr/>
            </p:nvSpPr>
            <p:spPr>
              <a:xfrm>
                <a:off x="892657" y="1772837"/>
                <a:ext cx="1087798" cy="246221"/>
              </a:xfrm>
              <a:prstGeom prst="rect">
                <a:avLst/>
              </a:prstGeom>
              <a:blipFill>
                <a:blip r:embed="rId20"/>
                <a:stretch>
                  <a:fillRect l="-3488" t="-190000" r="-2326" b="-2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8C9C4-8F7D-044F-5AB3-BEEB0016E1DA}"/>
                  </a:ext>
                </a:extLst>
              </p:cNvPr>
              <p:cNvSpPr txBox="1"/>
              <p:nvPr/>
            </p:nvSpPr>
            <p:spPr>
              <a:xfrm>
                <a:off x="892657" y="2427676"/>
                <a:ext cx="1087797" cy="245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4∗</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4</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9" name="TextBox 18">
                <a:extLst>
                  <a:ext uri="{FF2B5EF4-FFF2-40B4-BE49-F238E27FC236}">
                    <a16:creationId xmlns:a16="http://schemas.microsoft.com/office/drawing/2014/main" id="{B2A8C9C4-8F7D-044F-5AB3-BEEB0016E1DA}"/>
                  </a:ext>
                </a:extLst>
              </p:cNvPr>
              <p:cNvSpPr txBox="1">
                <a:spLocks noRot="1" noChangeAspect="1" noMove="1" noResize="1" noEditPoints="1" noAdjustHandles="1" noChangeArrowheads="1" noChangeShapeType="1" noTextEdit="1"/>
              </p:cNvSpPr>
              <p:nvPr/>
            </p:nvSpPr>
            <p:spPr>
              <a:xfrm>
                <a:off x="892657" y="2427676"/>
                <a:ext cx="1087797" cy="245452"/>
              </a:xfrm>
              <a:prstGeom prst="rect">
                <a:avLst/>
              </a:prstGeom>
              <a:blipFill>
                <a:blip r:embed="rId21"/>
                <a:stretch>
                  <a:fillRect l="-3488" t="-190000" r="-2326" b="-275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07A1C1C-5FC4-6B2C-8398-9998DF4F123C}"/>
              </a:ext>
            </a:extLst>
          </p:cNvPr>
          <p:cNvGrpSpPr/>
          <p:nvPr/>
        </p:nvGrpSpPr>
        <p:grpSpPr>
          <a:xfrm>
            <a:off x="1330996" y="2844027"/>
            <a:ext cx="54000" cy="358800"/>
            <a:chOff x="654341" y="2461508"/>
            <a:chExt cx="54000" cy="358800"/>
          </a:xfrm>
        </p:grpSpPr>
        <p:sp>
          <p:nvSpPr>
            <p:cNvPr id="22" name="Oval 21">
              <a:extLst>
                <a:ext uri="{FF2B5EF4-FFF2-40B4-BE49-F238E27FC236}">
                  <a16:creationId xmlns:a16="http://schemas.microsoft.com/office/drawing/2014/main" id="{3F413B45-E101-9A64-79E2-65755A8BEE3F}"/>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7AE90B-BD04-E920-D8A4-303FAE774583}"/>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223B73-C328-E03B-0077-65E6C1D3D2E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10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89420" y="1096951"/>
                <a:ext cx="6450388" cy="34227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Lets take another example</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Does it make sense?</a:t>
                </a:r>
              </a:p>
              <a:p>
                <a:pPr>
                  <a:lnSpc>
                    <a:spcPct val="100000"/>
                  </a:lnSpc>
                  <a:spcBef>
                    <a:spcPts val="0"/>
                  </a:spcBef>
                </a:pPr>
                <a:r>
                  <a:rPr lang="en-US" sz="1500" dirty="0"/>
                  <a:t>The general form of the recurrence can be</a:t>
                </a:r>
                <a:br>
                  <a:rPr lang="en-US" sz="1500" dirty="0"/>
                </a:br>
                <a14:m>
                  <m:oMath xmlns:m="http://schemas.openxmlformats.org/officeDocument/2006/math">
                    <m:r>
                      <m:rPr>
                        <m:sty m:val="p"/>
                      </m:rPr>
                      <a:rPr lang="en-US" sz="1200" b="0" i="0" smtClean="0">
                        <a:solidFill>
                          <a:prstClr val="black"/>
                        </a:solidFill>
                        <a:latin typeface="Cambria Math" panose="02040503050406030204" pitchFamily="18" charset="0"/>
                        <a:ea typeface="+mn-ea"/>
                        <a:cs typeface="+mn-cs"/>
                      </a:rPr>
                      <m:t>T</m:t>
                    </m:r>
                    <m:d>
                      <m:dPr>
                        <m:ctrlPr>
                          <a:rPr lang="en-US" sz="1200" b="0" i="1" smtClean="0">
                            <a:solidFill>
                              <a:prstClr val="black"/>
                            </a:solidFill>
                            <a:latin typeface="Cambria Math" panose="02040503050406030204" pitchFamily="18" charset="0"/>
                            <a:ea typeface="+mn-ea"/>
                            <a:cs typeface="+mn-cs"/>
                          </a:rPr>
                        </m:ctrlPr>
                      </m:dPr>
                      <m:e>
                        <m:r>
                          <m:rPr>
                            <m:sty m:val="p"/>
                          </m:rPr>
                          <a:rPr lang="en-US" sz="1200" b="0" i="0" smtClean="0">
                            <a:solidFill>
                              <a:prstClr val="black"/>
                            </a:solidFill>
                            <a:latin typeface="Cambria Math" panose="02040503050406030204" pitchFamily="18" charset="0"/>
                            <a:ea typeface="+mn-ea"/>
                            <a:cs typeface="+mn-cs"/>
                          </a:rPr>
                          <m:t>n</m:t>
                        </m:r>
                      </m:e>
                    </m:d>
                    <m:r>
                      <a:rPr lang="en-US" sz="1200" b="0" i="0"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𝑎</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𝑏</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𝑓</m:t>
                    </m:r>
                    <m:r>
                      <a:rPr lang="en-US" sz="1200" b="0" i="1" smtClean="0">
                        <a:solidFill>
                          <a:prstClr val="black"/>
                        </a:solidFill>
                        <a:latin typeface="Cambria Math" panose="02040503050406030204" pitchFamily="18" charset="0"/>
                        <a:ea typeface="Cambria Math" panose="02040503050406030204" pitchFamily="18" charset="0"/>
                        <a:cs typeface="+mn-cs"/>
                      </a:rPr>
                      <m:t>(</m:t>
                    </m:r>
                    <m:r>
                      <a:rPr lang="en-US" sz="1200" i="1">
                        <a:solidFill>
                          <a:prstClr val="black"/>
                        </a:solidFill>
                        <a:latin typeface="Cambria Math" panose="02040503050406030204" pitchFamily="18" charset="0"/>
                        <a:ea typeface="Cambria Math" panose="02040503050406030204" pitchFamily="18" charset="0"/>
                        <a:cs typeface="+mn-cs"/>
                      </a:rPr>
                      <m:t>𝑛</m:t>
                    </m:r>
                    <m:r>
                      <a:rPr lang="en-US" sz="1200" b="0" i="1" smtClean="0">
                        <a:solidFill>
                          <a:prstClr val="black"/>
                        </a:solidFill>
                        <a:latin typeface="Cambria Math" panose="02040503050406030204" pitchFamily="18" charset="0"/>
                        <a:ea typeface="Cambria Math" panose="02040503050406030204" pitchFamily="18" charset="0"/>
                        <a:cs typeface="+mn-cs"/>
                      </a:rPr>
                      <m:t>)</m:t>
                    </m:r>
                  </m:oMath>
                </a14:m>
                <a:endParaRPr lang="en-US" sz="1500" dirty="0"/>
              </a:p>
              <a:p>
                <a:pPr lvl="1">
                  <a:lnSpc>
                    <a:spcPct val="100000"/>
                  </a:lnSpc>
                  <a:spcBef>
                    <a:spcPts val="0"/>
                  </a:spcBef>
                </a:pPr>
                <a:r>
                  <a:rPr lang="en-US" sz="1100" dirty="0"/>
                  <a:t>Where, </a:t>
                </a:r>
                <a14:m>
                  <m:oMath xmlns:m="http://schemas.openxmlformats.org/officeDocument/2006/math">
                    <m:r>
                      <a:rPr lang="en-US" sz="1200" i="1">
                        <a:solidFill>
                          <a:prstClr val="black"/>
                        </a:solidFill>
                        <a:latin typeface="Cambria Math" panose="02040503050406030204" pitchFamily="18" charset="0"/>
                        <a:ea typeface="+mn-ea"/>
                        <a:cs typeface="+mn-cs"/>
                      </a:rPr>
                      <m:t>𝑎</m:t>
                    </m:r>
                  </m:oMath>
                </a14:m>
                <a:r>
                  <a:rPr lang="en-US" sz="1100" dirty="0"/>
                  <a:t> is number of subproblems (branching factor)</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𝑏</m:t>
                    </m:r>
                  </m:oMath>
                </a14:m>
                <a:r>
                  <a:rPr lang="en-US" sz="1100" dirty="0"/>
                  <a:t> is the size of each subproblem (division ratio)</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𝑓</m:t>
                    </m:r>
                    <m:r>
                      <a:rPr lang="en-US" sz="1200" b="0" i="1"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𝑛</m:t>
                    </m:r>
                    <m:r>
                      <a:rPr lang="en-US" sz="1200" b="0" i="1" smtClean="0">
                        <a:solidFill>
                          <a:prstClr val="black"/>
                        </a:solidFill>
                        <a:latin typeface="Cambria Math" panose="02040503050406030204" pitchFamily="18" charset="0"/>
                        <a:ea typeface="+mn-ea"/>
                        <a:cs typeface="+mn-cs"/>
                      </a:rPr>
                      <m:t>)</m:t>
                    </m:r>
                  </m:oMath>
                </a14:m>
                <a:r>
                  <a:rPr lang="en-US" sz="1100" dirty="0"/>
                  <a:t> total time for divide and combine operations</a:t>
                </a:r>
              </a:p>
              <a:p>
                <a:pPr>
                  <a:lnSpc>
                    <a:spcPct val="100000"/>
                  </a:lnSpc>
                  <a:spcBef>
                    <a:spcPts val="0"/>
                  </a:spcBef>
                </a:pPr>
                <a:endParaRPr lang="en-US" sz="1500" dirty="0"/>
              </a:p>
              <a:p>
                <a:pPr>
                  <a:lnSpc>
                    <a:spcPct val="100000"/>
                  </a:lnSpc>
                  <a:spcBef>
                    <a:spcPts val="0"/>
                  </a:spcBef>
                </a:pPr>
                <a:r>
                  <a:rPr lang="en-US" sz="1500" dirty="0"/>
                  <a:t>What are these values for binary search?</a:t>
                </a: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r>
                        <m:rPr>
                          <m:sty m:val="p"/>
                        </m:rPr>
                        <a:rPr lang="en-US" sz="1200">
                          <a:solidFill>
                            <a:prstClr val="black"/>
                          </a:solidFill>
                          <a:latin typeface="Cambria Math" panose="02040503050406030204" pitchFamily="18" charset="0"/>
                          <a:ea typeface="+mn-ea"/>
                          <a:cs typeface="+mn-cs"/>
                        </a:rPr>
                        <m:t>T</m:t>
                      </m:r>
                      <m:d>
                        <m:dPr>
                          <m:ctrlPr>
                            <a:rPr lang="en-US" sz="1200" i="1">
                              <a:solidFill>
                                <a:prstClr val="black"/>
                              </a:solidFill>
                              <a:latin typeface="Cambria Math" panose="02040503050406030204" pitchFamily="18" charset="0"/>
                              <a:ea typeface="+mn-ea"/>
                              <a:cs typeface="+mn-cs"/>
                            </a:rPr>
                          </m:ctrlPr>
                        </m:dPr>
                        <m:e>
                          <m:r>
                            <m:rPr>
                              <m:sty m:val="p"/>
                            </m:rPr>
                            <a:rPr lang="en-US" sz="1200">
                              <a:solidFill>
                                <a:prstClr val="black"/>
                              </a:solidFill>
                              <a:latin typeface="Cambria Math" panose="02040503050406030204" pitchFamily="18" charset="0"/>
                              <a:ea typeface="+mn-ea"/>
                              <a:cs typeface="+mn-cs"/>
                            </a:rPr>
                            <m:t>n</m:t>
                          </m:r>
                        </m:e>
                      </m:d>
                      <m:r>
                        <a:rPr lang="en-US" sz="1200">
                          <a:solidFill>
                            <a:prstClr val="black"/>
                          </a:solidFill>
                          <a:latin typeface="Cambria Math" panose="02040503050406030204" pitchFamily="18" charset="0"/>
                          <a:ea typeface="+mn-ea"/>
                          <a:cs typeface="+mn-cs"/>
                        </a:rPr>
                        <m:t>=</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2</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𝑐</m:t>
                      </m:r>
                    </m:oMath>
                  </m:oMathPara>
                </a14:m>
                <a:endParaRPr lang="en-US" sz="1500" dirty="0">
                  <a:solidFill>
                    <a:prstClr val="black"/>
                  </a:solidFill>
                  <a:latin typeface="Calibri" panose="020F0502020204030204"/>
                  <a:ea typeface="+mn-ea"/>
                  <a:cs typeface="+mn-cs"/>
                </a:endParaRPr>
              </a:p>
              <a:p>
                <a:pPr>
                  <a:lnSpc>
                    <a:spcPct val="100000"/>
                  </a:lnSpc>
                  <a:spcBef>
                    <a:spcPts val="0"/>
                  </a:spcBef>
                </a:pPr>
                <a:r>
                  <a:rPr lang="en-US" sz="1500" dirty="0"/>
                  <a:t>with base case time - constant</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89420" y="1096951"/>
                <a:ext cx="6450388" cy="3422797"/>
              </a:xfrm>
              <a:prstGeom prst="rect">
                <a:avLst/>
              </a:prstGeom>
              <a:blipFill>
                <a:blip r:embed="rId3"/>
                <a:stretch>
                  <a:fillRect l="-196" t="-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160B95-CFE8-F01B-1D12-64E18EF49E13}"/>
                  </a:ext>
                </a:extLst>
              </p:cNvPr>
              <p:cNvSpPr txBox="1"/>
              <p:nvPr/>
            </p:nvSpPr>
            <p:spPr>
              <a:xfrm>
                <a:off x="2043262" y="1439836"/>
                <a:ext cx="2373565" cy="6819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prstClr val="black"/>
                          </a:solidFill>
                          <a:latin typeface="Cambria Math" panose="02040503050406030204" pitchFamily="18" charset="0"/>
                        </a:rPr>
                        <m:t>𝑇</m:t>
                      </m:r>
                      <m:d>
                        <m:dPr>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𝑛</m:t>
                          </m:r>
                        </m:e>
                      </m:d>
                      <m:r>
                        <a:rPr lang="en-US" sz="1200" i="1">
                          <a:solidFill>
                            <a:prstClr val="black"/>
                          </a:solidFill>
                          <a:latin typeface="Cambria Math" panose="02040503050406030204" pitchFamily="18" charset="0"/>
                        </a:rPr>
                        <m:t>= </m:t>
                      </m:r>
                      <m:d>
                        <m:dPr>
                          <m:begChr m:val="{"/>
                          <m:endChr m:val=""/>
                          <m:ctrlPr>
                            <a:rPr lang="en-US" sz="1200" i="1">
                              <a:solidFill>
                                <a:prstClr val="black"/>
                              </a:solidFill>
                              <a:latin typeface="Cambria Math" panose="02040503050406030204" pitchFamily="18" charset="0"/>
                            </a:rPr>
                          </m:ctrlPr>
                        </m:dPr>
                        <m:e>
                          <m:eqArr>
                            <m:eqArrPr>
                              <m:ctrlPr>
                                <a:rPr lang="en-US" sz="1200" i="1">
                                  <a:solidFill>
                                    <a:prstClr val="black"/>
                                  </a:solidFill>
                                  <a:latin typeface="Cambria Math" panose="02040503050406030204" pitchFamily="18" charset="0"/>
                                </a:rPr>
                              </m:ctrlPr>
                            </m:eqArrPr>
                            <m:e>
                              <m:r>
                                <a:rPr lang="en-US" sz="1200" b="0" i="1" smtClean="0">
                                  <a:solidFill>
                                    <a:prstClr val="black"/>
                                  </a:solidFill>
                                  <a:latin typeface="Cambria Math" panose="02040503050406030204" pitchFamily="18" charset="0"/>
                                </a:rPr>
                                <m:t>𝑑</m:t>
                              </m:r>
                              <m:r>
                                <a:rPr lang="en-US" sz="1200" i="1">
                                  <a:solidFill>
                                    <a:prstClr val="black"/>
                                  </a:solidFill>
                                  <a:latin typeface="Cambria Math" panose="02040503050406030204" pitchFamily="18" charset="0"/>
                                </a:rPr>
                                <m:t>                        </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=1</m:t>
                              </m:r>
                            </m:e>
                            <m:e>
                              <m:r>
                                <a:rPr lang="en-US" sz="1200" b="0" i="1" smtClean="0">
                                  <a:solidFill>
                                    <a:prstClr val="black"/>
                                  </a:solidFill>
                                  <a:latin typeface="Cambria Math" panose="02040503050406030204" pitchFamily="18" charset="0"/>
                                </a:rPr>
                                <m:t>4</m:t>
                              </m:r>
                              <m:r>
                                <a:rPr lang="en-US" sz="1200" i="1">
                                  <a:solidFill>
                                    <a:prstClr val="black"/>
                                  </a:solidFill>
                                  <a:latin typeface="Cambria Math" panose="02040503050406030204" pitchFamily="18" charset="0"/>
                                  <a:ea typeface="Cambria Math" panose="02040503050406030204" pitchFamily="18" charset="0"/>
                                </a:rPr>
                                <m:t>𝑇</m:t>
                              </m:r>
                              <m:d>
                                <m:dPr>
                                  <m:ctrlPr>
                                    <a:rPr lang="en-US" sz="1200" i="1">
                                      <a:solidFill>
                                        <a:prstClr val="black"/>
                                      </a:solidFill>
                                      <a:latin typeface="Cambria Math" panose="02040503050406030204" pitchFamily="18" charset="0"/>
                                      <a:ea typeface="Cambria Math" panose="02040503050406030204" pitchFamily="18" charset="0"/>
                                    </a:rPr>
                                  </m:ctrlPr>
                                </m:dPr>
                                <m:e>
                                  <m:f>
                                    <m:fPr>
                                      <m:ctrlPr>
                                        <a:rPr lang="en-US" sz="1200" i="1">
                                          <a:solidFill>
                                            <a:prstClr val="black"/>
                                          </a:solidFill>
                                          <a:latin typeface="Cambria Math" panose="02040503050406030204" pitchFamily="18" charset="0"/>
                                          <a:ea typeface="Cambria Math" panose="02040503050406030204" pitchFamily="18" charset="0"/>
                                        </a:rPr>
                                      </m:ctrlPr>
                                    </m:fPr>
                                    <m:num>
                                      <m:r>
                                        <a:rPr lang="en-US" sz="1200" i="1">
                                          <a:solidFill>
                                            <a:prstClr val="black"/>
                                          </a:solidFill>
                                          <a:latin typeface="Cambria Math" panose="02040503050406030204" pitchFamily="18" charset="0"/>
                                          <a:ea typeface="Cambria Math" panose="02040503050406030204" pitchFamily="18" charset="0"/>
                                        </a:rPr>
                                        <m:t>𝑛</m:t>
                                      </m:r>
                                    </m:num>
                                    <m:den>
                                      <m:r>
                                        <a:rPr lang="en-US" sz="1200" i="1">
                                          <a:solidFill>
                                            <a:prstClr val="black"/>
                                          </a:solidFill>
                                          <a:latin typeface="Cambria Math" panose="02040503050406030204" pitchFamily="18" charset="0"/>
                                          <a:ea typeface="Cambria Math" panose="02040503050406030204" pitchFamily="18" charset="0"/>
                                        </a:rPr>
                                        <m:t>2</m:t>
                                      </m:r>
                                    </m:den>
                                  </m:f>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𝑐𝑛</m:t>
                              </m:r>
                              <m:r>
                                <a:rPr lang="en-US" sz="1200" i="1">
                                  <a:solidFill>
                                    <a:prstClr val="black"/>
                                  </a:solidFill>
                                  <a:latin typeface="Cambria Math" panose="02040503050406030204" pitchFamily="18" charset="0"/>
                                  <a:ea typeface="Cambria Math" panose="02040503050406030204" pitchFamily="18" charset="0"/>
                                </a:rPr>
                                <m:t>  </m:t>
                              </m:r>
                              <m:r>
                                <a:rPr lang="en-US" sz="1200" b="0" i="1" smtClean="0">
                                  <a:solidFill>
                                    <a:prstClr val="black"/>
                                  </a:solidFill>
                                  <a:latin typeface="Cambria Math" panose="02040503050406030204" pitchFamily="18" charset="0"/>
                                  <a:ea typeface="Cambria Math" panose="02040503050406030204" pitchFamily="18" charset="0"/>
                                </a:rPr>
                                <m:t>  </m:t>
                              </m:r>
                              <m:r>
                                <a:rPr lang="en-US" sz="1200" i="1">
                                  <a:solidFill>
                                    <a:prstClr val="black"/>
                                  </a:solidFill>
                                  <a:latin typeface="Cambria Math" panose="02040503050406030204" pitchFamily="18" charset="0"/>
                                  <a:ea typeface="Cambria Math" panose="02040503050406030204" pitchFamily="18" charset="0"/>
                                </a:rPr>
                                <m:t>𝑛</m:t>
                              </m:r>
                              <m:r>
                                <a:rPr lang="en-US" sz="1200" i="1">
                                  <a:solidFill>
                                    <a:prstClr val="black"/>
                                  </a:solidFill>
                                  <a:latin typeface="Cambria Math" panose="02040503050406030204" pitchFamily="18" charset="0"/>
                                  <a:ea typeface="Cambria Math" panose="02040503050406030204" pitchFamily="18" charset="0"/>
                                </a:rPr>
                                <m:t>&gt;1</m:t>
                              </m:r>
                            </m:e>
                          </m:eqArr>
                        </m:e>
                      </m:d>
                    </m:oMath>
                  </m:oMathPara>
                </a14:m>
                <a:endParaRPr lang="en-US" sz="1200" dirty="0"/>
              </a:p>
            </p:txBody>
          </p:sp>
        </mc:Choice>
        <mc:Fallback xmlns="">
          <p:sp>
            <p:nvSpPr>
              <p:cNvPr id="8" name="TextBox 7">
                <a:extLst>
                  <a:ext uri="{FF2B5EF4-FFF2-40B4-BE49-F238E27FC236}">
                    <a16:creationId xmlns:a16="http://schemas.microsoft.com/office/drawing/2014/main" id="{89160B95-CFE8-F01B-1D12-64E18EF49E13}"/>
                  </a:ext>
                </a:extLst>
              </p:cNvPr>
              <p:cNvSpPr txBox="1">
                <a:spLocks noRot="1" noChangeAspect="1" noMove="1" noResize="1" noEditPoints="1" noAdjustHandles="1" noChangeArrowheads="1" noChangeShapeType="1" noTextEdit="1"/>
              </p:cNvSpPr>
              <p:nvPr/>
            </p:nvSpPr>
            <p:spPr>
              <a:xfrm>
                <a:off x="2043262" y="1439836"/>
                <a:ext cx="2373565" cy="681918"/>
              </a:xfrm>
              <a:prstGeom prst="rect">
                <a:avLst/>
              </a:prstGeom>
              <a:blipFill>
                <a:blip r:embed="rId4"/>
                <a:stretch>
                  <a:fillRect l="-14894" t="-192727" b="-270909"/>
                </a:stretch>
              </a:blipFill>
            </p:spPr>
            <p:txBody>
              <a:bodyPr/>
              <a:lstStyle/>
              <a:p>
                <a:r>
                  <a:rPr lang="en-US">
                    <a:noFill/>
                  </a:rPr>
                  <a:t> </a:t>
                </a:r>
              </a:p>
            </p:txBody>
          </p:sp>
        </mc:Fallback>
      </mc:AlternateContent>
    </p:spTree>
    <p:extLst>
      <p:ext uri="{BB962C8B-B14F-4D97-AF65-F5344CB8AC3E}">
        <p14:creationId xmlns:p14="http://schemas.microsoft.com/office/powerpoint/2010/main" val="22086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728ECA74-FAFD-5A94-275F-B1F63D7560E2}"/>
              </a:ext>
            </a:extLst>
          </p:cNvPr>
          <p:cNvGrpSpPr/>
          <p:nvPr/>
        </p:nvGrpSpPr>
        <p:grpSpPr>
          <a:xfrm>
            <a:off x="1939616" y="1108617"/>
            <a:ext cx="2607509" cy="954210"/>
            <a:chOff x="1417102" y="1171168"/>
            <a:chExt cx="2607509" cy="954210"/>
          </a:xfrm>
        </p:grpSpPr>
        <p:grpSp>
          <p:nvGrpSpPr>
            <p:cNvPr id="2" name="Group 1">
              <a:extLst>
                <a:ext uri="{FF2B5EF4-FFF2-40B4-BE49-F238E27FC236}">
                  <a16:creationId xmlns:a16="http://schemas.microsoft.com/office/drawing/2014/main" id="{62F66F46-DA3F-2428-D8DD-95B214AE5369}"/>
                </a:ext>
              </a:extLst>
            </p:cNvPr>
            <p:cNvGrpSpPr/>
            <p:nvPr/>
          </p:nvGrpSpPr>
          <p:grpSpPr>
            <a:xfrm>
              <a:off x="2883315" y="1171168"/>
              <a:ext cx="360000" cy="360000"/>
              <a:chOff x="4605557" y="1063396"/>
              <a:chExt cx="360000" cy="360000"/>
            </a:xfrm>
          </p:grpSpPr>
          <p:sp>
            <p:nvSpPr>
              <p:cNvPr id="7" name="Oval 6">
                <a:extLst>
                  <a:ext uri="{FF2B5EF4-FFF2-40B4-BE49-F238E27FC236}">
                    <a16:creationId xmlns:a16="http://schemas.microsoft.com/office/drawing/2014/main" id="{30C50D76-1261-C3AA-38F9-33CBD4752AD7}"/>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8823C-E26D-F9A1-3737-E32E70A4C15E}"/>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5" name="TextBox 14">
                    <a:extLst>
                      <a:ext uri="{FF2B5EF4-FFF2-40B4-BE49-F238E27FC236}">
                        <a16:creationId xmlns:a16="http://schemas.microsoft.com/office/drawing/2014/main" id="{36B8823C-E26D-F9A1-3737-E32E70A4C15E}"/>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4"/>
                    <a:stretch>
                      <a:fillRect t="-4545" b="-13636"/>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0026E336-ECEA-1C22-2157-6AFEA9C57ABB}"/>
                </a:ext>
              </a:extLst>
            </p:cNvPr>
            <p:cNvGrpSpPr/>
            <p:nvPr/>
          </p:nvGrpSpPr>
          <p:grpSpPr>
            <a:xfrm>
              <a:off x="1417102" y="1711378"/>
              <a:ext cx="595611" cy="414000"/>
              <a:chOff x="1417102" y="1769515"/>
              <a:chExt cx="595611" cy="414000"/>
            </a:xfrm>
          </p:grpSpPr>
          <p:sp>
            <p:nvSpPr>
              <p:cNvPr id="16" name="Oval 15">
                <a:extLst>
                  <a:ext uri="{FF2B5EF4-FFF2-40B4-BE49-F238E27FC236}">
                    <a16:creationId xmlns:a16="http://schemas.microsoft.com/office/drawing/2014/main" id="{0438E605-864E-8A27-C01A-CE9B49810918}"/>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6266A6-0AA4-ED54-DC73-D8B6A9F67945}"/>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7" name="TextBox 16">
                    <a:extLst>
                      <a:ext uri="{FF2B5EF4-FFF2-40B4-BE49-F238E27FC236}">
                        <a16:creationId xmlns:a16="http://schemas.microsoft.com/office/drawing/2014/main" id="{F96266A6-0AA4-ED54-DC73-D8B6A9F67945}"/>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C1E63EB3-00CF-AC34-66F4-A8D56F78CE6D}"/>
                </a:ext>
              </a:extLst>
            </p:cNvPr>
            <p:cNvGrpSpPr/>
            <p:nvPr/>
          </p:nvGrpSpPr>
          <p:grpSpPr>
            <a:xfrm>
              <a:off x="2087735" y="1711378"/>
              <a:ext cx="595611" cy="414000"/>
              <a:chOff x="1417102" y="1769515"/>
              <a:chExt cx="595611" cy="414000"/>
            </a:xfrm>
          </p:grpSpPr>
          <p:sp>
            <p:nvSpPr>
              <p:cNvPr id="20" name="Oval 19">
                <a:extLst>
                  <a:ext uri="{FF2B5EF4-FFF2-40B4-BE49-F238E27FC236}">
                    <a16:creationId xmlns:a16="http://schemas.microsoft.com/office/drawing/2014/main" id="{2A7AC204-6D0E-E425-98B5-849AFA09E2FD}"/>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613F962-9143-6AE6-636C-493E1C376101}"/>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7" name="TextBox 26">
                    <a:extLst>
                      <a:ext uri="{FF2B5EF4-FFF2-40B4-BE49-F238E27FC236}">
                        <a16:creationId xmlns:a16="http://schemas.microsoft.com/office/drawing/2014/main" id="{6613F962-9143-6AE6-636C-493E1C376101}"/>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6"/>
                    <a:stretch>
                      <a:fillRect t="-95455" b="-159091"/>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58F757E2-9F8E-B069-79B1-EE8E5FBA1F36}"/>
                </a:ext>
              </a:extLst>
            </p:cNvPr>
            <p:cNvGrpSpPr/>
            <p:nvPr/>
          </p:nvGrpSpPr>
          <p:grpSpPr>
            <a:xfrm>
              <a:off x="2758368" y="1711378"/>
              <a:ext cx="595611" cy="414000"/>
              <a:chOff x="1417102" y="1769515"/>
              <a:chExt cx="595611" cy="414000"/>
            </a:xfrm>
          </p:grpSpPr>
          <p:sp>
            <p:nvSpPr>
              <p:cNvPr id="29" name="Oval 28">
                <a:extLst>
                  <a:ext uri="{FF2B5EF4-FFF2-40B4-BE49-F238E27FC236}">
                    <a16:creationId xmlns:a16="http://schemas.microsoft.com/office/drawing/2014/main" id="{F542FF0E-FCA1-B23F-1170-2FD0FF5B9F2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294929-FD12-CF2F-C6FA-EC4EB22A66CD}"/>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0" name="TextBox 29">
                    <a:extLst>
                      <a:ext uri="{FF2B5EF4-FFF2-40B4-BE49-F238E27FC236}">
                        <a16:creationId xmlns:a16="http://schemas.microsoft.com/office/drawing/2014/main" id="{6F294929-FD12-CF2F-C6FA-EC4EB22A66CD}"/>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7"/>
                    <a:stretch>
                      <a:fillRect t="-95455" b="-15909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B4B02919-374D-68CD-EB63-8D8A1457CAB5}"/>
                </a:ext>
              </a:extLst>
            </p:cNvPr>
            <p:cNvGrpSpPr/>
            <p:nvPr/>
          </p:nvGrpSpPr>
          <p:grpSpPr>
            <a:xfrm>
              <a:off x="3429000" y="1711378"/>
              <a:ext cx="595611" cy="414000"/>
              <a:chOff x="1417102" y="1769515"/>
              <a:chExt cx="595611" cy="414000"/>
            </a:xfrm>
          </p:grpSpPr>
          <p:sp>
            <p:nvSpPr>
              <p:cNvPr id="32" name="Oval 31">
                <a:extLst>
                  <a:ext uri="{FF2B5EF4-FFF2-40B4-BE49-F238E27FC236}">
                    <a16:creationId xmlns:a16="http://schemas.microsoft.com/office/drawing/2014/main" id="{E208E7C8-23C4-0FF3-7EFA-2C81CABC40E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1976FE-2348-68D3-736D-C945D7E9ADCB}"/>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3" name="TextBox 32">
                    <a:extLst>
                      <a:ext uri="{FF2B5EF4-FFF2-40B4-BE49-F238E27FC236}">
                        <a16:creationId xmlns:a16="http://schemas.microsoft.com/office/drawing/2014/main" id="{C11976FE-2348-68D3-736D-C945D7E9ADCB}"/>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8"/>
                    <a:stretch>
                      <a:fillRect t="-95455" b="-159091"/>
                    </a:stretch>
                  </a:blipFill>
                </p:spPr>
                <p:txBody>
                  <a:bodyPr/>
                  <a:lstStyle/>
                  <a:p>
                    <a:r>
                      <a:rPr lang="en-US">
                        <a:noFill/>
                      </a:rPr>
                      <a:t> </a:t>
                    </a:r>
                  </a:p>
                </p:txBody>
              </p:sp>
            </mc:Fallback>
          </mc:AlternateContent>
        </p:grpSp>
        <p:cxnSp>
          <p:nvCxnSpPr>
            <p:cNvPr id="34" name="Straight Arrow Connector 33">
              <a:extLst>
                <a:ext uri="{FF2B5EF4-FFF2-40B4-BE49-F238E27FC236}">
                  <a16:creationId xmlns:a16="http://schemas.microsoft.com/office/drawing/2014/main" id="{E15B198D-6BC1-7ECE-2B8A-133177DE1038}"/>
                </a:ext>
              </a:extLst>
            </p:cNvPr>
            <p:cNvCxnSpPr>
              <a:cxnSpLocks/>
              <a:stCxn id="7" idx="4"/>
              <a:endCxn id="16" idx="0"/>
            </p:cNvCxnSpPr>
            <p:nvPr/>
          </p:nvCxnSpPr>
          <p:spPr>
            <a:xfrm flipH="1">
              <a:off x="1702581" y="1531168"/>
              <a:ext cx="136073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2D96306-DC95-9086-30D3-642F1A37C4E5}"/>
                </a:ext>
              </a:extLst>
            </p:cNvPr>
            <p:cNvCxnSpPr>
              <a:cxnSpLocks/>
              <a:stCxn id="7" idx="4"/>
              <a:endCxn id="20" idx="0"/>
            </p:cNvCxnSpPr>
            <p:nvPr/>
          </p:nvCxnSpPr>
          <p:spPr>
            <a:xfrm flipH="1">
              <a:off x="2373214" y="1531168"/>
              <a:ext cx="69010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FD38BDD-6C4B-89C9-9659-3947A2F5111B}"/>
                </a:ext>
              </a:extLst>
            </p:cNvPr>
            <p:cNvCxnSpPr>
              <a:cxnSpLocks/>
              <a:stCxn id="7" idx="4"/>
              <a:endCxn id="29" idx="0"/>
            </p:cNvCxnSpPr>
            <p:nvPr/>
          </p:nvCxnSpPr>
          <p:spPr>
            <a:xfrm flipH="1">
              <a:off x="3043847" y="1531168"/>
              <a:ext cx="19468"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70232EC-929B-B839-01BE-DF879644CFE2}"/>
                </a:ext>
              </a:extLst>
            </p:cNvPr>
            <p:cNvCxnSpPr>
              <a:cxnSpLocks/>
              <a:stCxn id="7" idx="4"/>
              <a:endCxn id="32" idx="0"/>
            </p:cNvCxnSpPr>
            <p:nvPr/>
          </p:nvCxnSpPr>
          <p:spPr>
            <a:xfrm>
              <a:off x="3063315" y="1531168"/>
              <a:ext cx="65116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500" dirty="0"/>
                  <a:t>What will be the number of leaves? More than or less than previous?</a:t>
                </a:r>
              </a:p>
              <a:p>
                <a:pPr>
                  <a:lnSpc>
                    <a:spcPts val="1500"/>
                  </a:lnSpc>
                </a:pPr>
                <a:r>
                  <a:rPr lang="en-US" sz="1500" dirty="0"/>
                  <a:t>What about the height? </a:t>
                </a:r>
                <a:r>
                  <a:rPr lang="en-US" sz="1600" dirty="0"/>
                  <a:t>More than or less than previous?</a:t>
                </a:r>
              </a:p>
              <a:p>
                <a:pPr>
                  <a:lnSpc>
                    <a:spcPts val="1500"/>
                  </a:lnSpc>
                </a:pPr>
                <a:r>
                  <a:rPr lang="en-US" sz="1600" dirty="0"/>
                  <a:t>Height </a:t>
                </a:r>
                <a14:m>
                  <m:oMath xmlns:m="http://schemas.openxmlformats.org/officeDocument/2006/math">
                    <m:r>
                      <a:rPr lang="en-US" sz="1600" i="1">
                        <a:latin typeface="Cambria Math" panose="02040503050406030204" pitchFamily="18" charset="0"/>
                      </a:rPr>
                      <m:t>𝐻</m:t>
                    </m:r>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i="1">
                            <a:latin typeface="Cambria Math" panose="02040503050406030204" pitchFamily="18" charset="0"/>
                          </a:rPr>
                          <m:t>𝑛</m:t>
                        </m:r>
                      </m:e>
                    </m:func>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oMath>
                </a14:m>
                <a:endParaRPr lang="en-US" sz="1600" dirty="0"/>
              </a:p>
              <a:p>
                <a:pPr>
                  <a:lnSpc>
                    <a:spcPts val="1500"/>
                  </a:lnSpc>
                </a:pPr>
                <a:r>
                  <a:rPr lang="en-US" sz="1600" dirty="0"/>
                  <a:t>Number of leaves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𝑎</m:t>
                        </m:r>
                      </m:e>
                      <m:sup>
                        <m:r>
                          <a:rPr lang="en-US" sz="1600" i="1">
                            <a:latin typeface="Cambria Math" panose="02040503050406030204" pitchFamily="18" charset="0"/>
                          </a:rPr>
                          <m:t>𝐻</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4</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sup>
                    </m:sSup>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𝑛</m:t>
                        </m:r>
                      </m:e>
                      <m:sup>
                        <m:r>
                          <a:rPr lang="en-US" sz="1600" b="0" i="1" smtClean="0">
                            <a:latin typeface="Cambria Math" panose="02040503050406030204" pitchFamily="18" charset="0"/>
                          </a:rPr>
                          <m:t>2</m:t>
                        </m:r>
                      </m:sup>
                    </m:sSup>
                  </m:oMath>
                </a14:m>
                <a:endParaRPr lang="en-US" sz="16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5263" b="-9474"/>
                </a:stretch>
              </a:blipFill>
            </p:spPr>
            <p:txBody>
              <a:bodyPr/>
              <a:lstStyle/>
              <a:p>
                <a:r>
                  <a:rPr lang="en-US">
                    <a:noFill/>
                  </a:rPr>
                  <a:t> </a:t>
                </a:r>
              </a:p>
            </p:txBody>
          </p:sp>
        </mc:Fallback>
      </mc:AlternateContent>
    </p:spTree>
    <p:extLst>
      <p:ext uri="{BB962C8B-B14F-4D97-AF65-F5344CB8AC3E}">
        <p14:creationId xmlns:p14="http://schemas.microsoft.com/office/powerpoint/2010/main" val="25019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600" dirty="0"/>
                  <a:t>Now the internal cost</a:t>
                </a:r>
              </a:p>
              <a:p>
                <a:pPr>
                  <a:lnSpc>
                    <a:spcPts val="1500"/>
                  </a:lnSpc>
                </a:pPr>
                <a:r>
                  <a:rPr lang="en-US" sz="1600" dirty="0"/>
                  <a:t>So, number of operations at level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𝑐𝑛</m:t>
                    </m:r>
                  </m:oMath>
                </a14:m>
                <a:endParaRPr lang="en-US" sz="1600" dirty="0"/>
              </a:p>
              <a:p>
                <a:pPr>
                  <a:lnSpc>
                    <a:spcPts val="1500"/>
                  </a:lnSpc>
                </a:pPr>
                <a:r>
                  <a:rPr lang="en-US" sz="1500" dirty="0"/>
                  <a:t>Internal cost = </a:t>
                </a:r>
                <a14:m>
                  <m:oMath xmlns:m="http://schemas.openxmlformats.org/officeDocument/2006/math">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r>
                          <a:rPr lang="en-US" sz="1500" b="0" i="1" smtClean="0">
                            <a:latin typeface="Cambria Math" panose="02040503050406030204" pitchFamily="18" charset="0"/>
                          </a:rPr>
                          <m:t>−1</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𝑐𝑛</m:t>
                        </m:r>
                      </m:e>
                    </m:nary>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7368" b="-5052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18992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P spid="14"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93982"/>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500" dirty="0"/>
                  <a:t>Internal cost = </a:t>
                </a:r>
                <a14:m>
                  <m:oMath xmlns:m="http://schemas.openxmlformats.org/officeDocument/2006/math">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a:p>
                <a:pPr>
                  <a:lnSpc>
                    <a:spcPts val="1500"/>
                  </a:lnSpc>
                </a:pPr>
                <a:r>
                  <a:rPr lang="en-US" sz="1500" dirty="0"/>
                  <a:t>Total cost = </a:t>
                </a:r>
                <a14:m>
                  <m:oMath xmlns:m="http://schemas.openxmlformats.org/officeDocument/2006/math">
                    <m:r>
                      <a:rPr lang="en-US" sz="1500" b="0" i="1" smtClean="0">
                        <a:latin typeface="Cambria Math" panose="02040503050406030204" pitchFamily="18" charset="0"/>
                      </a:rPr>
                      <m:t>𝑑</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i="1">
                            <a:latin typeface="Cambria Math" panose="02040503050406030204" pitchFamily="18" charset="0"/>
                          </a:rPr>
                        </m:ctrlPr>
                      </m:sSupPr>
                      <m:e>
                        <m:r>
                          <a:rPr lang="en-US" sz="1500" i="1">
                            <a:latin typeface="Cambria Math" panose="02040503050406030204" pitchFamily="18" charset="0"/>
                          </a:rPr>
                          <m:t>𝑛</m:t>
                        </m:r>
                      </m:e>
                      <m:sup>
                        <m:r>
                          <a:rPr lang="en-US" sz="1500" i="1">
                            <a:latin typeface="Cambria Math" panose="02040503050406030204" pitchFamily="18" charset="0"/>
                          </a:rPr>
                          <m:t>2</m:t>
                        </m:r>
                      </m:sup>
                    </m:sSup>
                    <m:r>
                      <a:rPr lang="en-US" sz="1500" i="1">
                        <a:latin typeface="Cambria Math" panose="02040503050406030204" pitchFamily="18" charset="0"/>
                      </a:rPr>
                      <m:t>−</m:t>
                    </m:r>
                    <m:r>
                      <a:rPr lang="en-US" sz="1500" i="1">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𝑛</m:t>
                        </m:r>
                      </m:e>
                      <m:sup>
                        <m:r>
                          <a:rPr lang="en-US" sz="1500" b="0" i="1" smtClean="0">
                            <a:latin typeface="Cambria Math" panose="02040503050406030204" pitchFamily="18" charset="0"/>
                            <a:ea typeface="Cambria Math" panose="02040503050406030204" pitchFamily="18" charset="0"/>
                          </a:rPr>
                          <m:t>2</m:t>
                        </m:r>
                      </m:sup>
                    </m:sSup>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93982"/>
                <a:ext cx="6424393" cy="1194902"/>
              </a:xfrm>
              <a:prstGeom prst="rect">
                <a:avLst/>
              </a:prstGeom>
              <a:blipFill>
                <a:blip r:embed="rId22"/>
                <a:stretch>
                  <a:fillRect l="-394" t="-736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32923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200"/>
                  </a:lnSpc>
                </a:pPr>
                <a:r>
                  <a:rPr lang="en-US" sz="1400" dirty="0"/>
                  <a:t>Review of the general procedure</a:t>
                </a:r>
              </a:p>
              <a:p>
                <a:pPr>
                  <a:lnSpc>
                    <a:spcPts val="1200"/>
                  </a:lnSpc>
                </a:pPr>
                <a:r>
                  <a:rPr lang="en-US" sz="1400" dirty="0"/>
                  <a:t>General form:</a:t>
                </a:r>
              </a:p>
              <a:p>
                <a:pPr>
                  <a:lnSpc>
                    <a:spcPts val="1200"/>
                  </a:lnSpc>
                </a:pPr>
                <a:endParaRPr lang="en-US" sz="1400" dirty="0"/>
              </a:p>
              <a:p>
                <a:pPr>
                  <a:lnSpc>
                    <a:spcPts val="1200"/>
                  </a:lnSpc>
                </a:pPr>
                <a14:m>
                  <m:oMath xmlns:m="http://schemas.openxmlformats.org/officeDocument/2006/math">
                    <m:r>
                      <a:rPr lang="en-US" sz="1400" i="1">
                        <a:solidFill>
                          <a:prstClr val="black"/>
                        </a:solidFill>
                        <a:latin typeface="Cambria Math" panose="02040503050406030204" pitchFamily="18" charset="0"/>
                      </a:rPr>
                      <m:t>𝑇</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𝑛</m:t>
                        </m:r>
                      </m:e>
                    </m:d>
                    <m:r>
                      <a:rPr lang="en-US" sz="1400" i="1">
                        <a:solidFill>
                          <a:prstClr val="black"/>
                        </a:solidFill>
                        <a:latin typeface="Cambria Math" panose="02040503050406030204" pitchFamily="18" charset="0"/>
                      </a:rPr>
                      <m:t>= </m:t>
                    </m:r>
                    <m:d>
                      <m:dPr>
                        <m:begChr m:val="{"/>
                        <m:endChr m:val=""/>
                        <m:ctrlPr>
                          <a:rPr lang="en-US" sz="1400" i="1">
                            <a:solidFill>
                              <a:prstClr val="black"/>
                            </a:solidFill>
                            <a:latin typeface="Cambria Math" panose="02040503050406030204" pitchFamily="18" charset="0"/>
                          </a:rPr>
                        </m:ctrlPr>
                      </m:dPr>
                      <m:e>
                        <m:eqArr>
                          <m:eqArrPr>
                            <m:ctrlPr>
                              <a:rPr lang="en-US" sz="1400" i="1">
                                <a:solidFill>
                                  <a:prstClr val="black"/>
                                </a:solidFill>
                                <a:latin typeface="Cambria Math" panose="02040503050406030204" pitchFamily="18" charset="0"/>
                              </a:rPr>
                            </m:ctrlPr>
                          </m:eqArrPr>
                          <m:e>
                            <m:r>
                              <a:rPr lang="en-US" sz="1400" b="0" i="1" smtClean="0">
                                <a:solidFill>
                                  <a:prstClr val="black"/>
                                </a:solidFill>
                                <a:latin typeface="Cambria Math" panose="02040503050406030204" pitchFamily="18" charset="0"/>
                              </a:rPr>
                              <m:t>𝑑</m:t>
                            </m:r>
                            <m:r>
                              <a:rPr lang="en-US" sz="1400" i="1">
                                <a:solidFill>
                                  <a:prstClr val="black"/>
                                </a:solidFill>
                                <a:latin typeface="Cambria Math" panose="02040503050406030204" pitchFamily="18" charset="0"/>
                              </a:rPr>
                              <m:t>                                 </m:t>
                            </m:r>
                            <m:r>
                              <a:rPr lang="en-US" sz="1400" i="1">
                                <a:solidFill>
                                  <a:prstClr val="black"/>
                                </a:solidFill>
                                <a:latin typeface="Cambria Math" panose="02040503050406030204" pitchFamily="18" charset="0"/>
                              </a:rPr>
                              <m:t>𝑛</m:t>
                            </m:r>
                            <m:r>
                              <a:rPr lang="en-US" sz="1400" i="1" smtClean="0">
                                <a:solidFill>
                                  <a:prstClr val="black"/>
                                </a:solidFill>
                                <a:latin typeface="Cambria Math" panose="02040503050406030204" pitchFamily="18" charset="0"/>
                                <a:ea typeface="Cambria Math" panose="02040503050406030204" pitchFamily="18" charset="0"/>
                              </a:rPr>
                              <m:t>≤</m:t>
                            </m:r>
                            <m:sSub>
                              <m:sSubPr>
                                <m:ctrlPr>
                                  <a:rPr lang="en-US" sz="1400" b="0" i="1" smtClean="0">
                                    <a:solidFill>
                                      <a:prstClr val="black"/>
                                    </a:solidFill>
                                    <a:latin typeface="Cambria Math" panose="02040503050406030204" pitchFamily="18" charset="0"/>
                                  </a:rPr>
                                </m:ctrlPr>
                              </m:sSubPr>
                              <m:e>
                                <m:r>
                                  <a:rPr lang="en-US" sz="1400" b="0" i="1" smtClean="0">
                                    <a:solidFill>
                                      <a:prstClr val="black"/>
                                    </a:solidFill>
                                    <a:latin typeface="Cambria Math" panose="02040503050406030204" pitchFamily="18" charset="0"/>
                                  </a:rPr>
                                  <m:t>𝑛</m:t>
                                </m:r>
                              </m:e>
                              <m:sub>
                                <m:r>
                                  <a:rPr lang="en-US" sz="1400" b="0" i="1" smtClean="0">
                                    <a:solidFill>
                                      <a:prstClr val="black"/>
                                    </a:solidFill>
                                    <a:latin typeface="Cambria Math" panose="02040503050406030204" pitchFamily="18" charset="0"/>
                                  </a:rPr>
                                  <m:t>0</m:t>
                                </m:r>
                              </m:sub>
                            </m:sSub>
                          </m:e>
                          <m:e>
                            <m:r>
                              <a:rPr lang="en-US" sz="1400" b="0" i="1" smtClean="0">
                                <a:solidFill>
                                  <a:prstClr val="black"/>
                                </a:solidFill>
                                <a:latin typeface="Cambria Math" panose="02040503050406030204" pitchFamily="18" charset="0"/>
                                <a:ea typeface="Cambria Math" panose="02040503050406030204" pitchFamily="18" charset="0"/>
                              </a:rPr>
                              <m:t>𝑎</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b="0" i="1" smtClean="0">
                                        <a:solidFill>
                                          <a:prstClr val="black"/>
                                        </a:solidFill>
                                        <a:latin typeface="Cambria Math" panose="02040503050406030204" pitchFamily="18" charset="0"/>
                                        <a:ea typeface="Cambria Math" panose="02040503050406030204" pitchFamily="18" charset="0"/>
                                      </a:rPr>
                                      <m:t>𝑏</m:t>
                                    </m:r>
                                  </m:den>
                                </m:f>
                              </m:e>
                            </m:d>
                            <m:r>
                              <a:rPr lang="en-US" sz="1400" i="1">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𝑓</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𝑛</m:t>
                            </m:r>
                            <m:r>
                              <a:rPr lang="en-US" sz="1400" i="1">
                                <a:solidFill>
                                  <a:prstClr val="black"/>
                                </a:solidFill>
                                <a:latin typeface="Cambria Math" panose="02040503050406030204" pitchFamily="18" charset="0"/>
                                <a:ea typeface="Cambria Math" panose="02040503050406030204" pitchFamily="18" charset="0"/>
                              </a:rPr>
                              <m:t>&gt;</m:t>
                            </m:r>
                            <m:sSub>
                              <m:sSubPr>
                                <m:ctrlPr>
                                  <a:rPr lang="en-US" sz="1400" b="0" i="1" smtClean="0">
                                    <a:solidFill>
                                      <a:prstClr val="black"/>
                                    </a:solidFill>
                                    <a:latin typeface="Cambria Math" panose="02040503050406030204" pitchFamily="18" charset="0"/>
                                    <a:ea typeface="Cambria Math" panose="02040503050406030204" pitchFamily="18" charset="0"/>
                                  </a:rPr>
                                </m:ctrlPr>
                              </m:sSubPr>
                              <m:e>
                                <m:r>
                                  <a:rPr lang="en-US" sz="1400" b="0" i="1" smtClean="0">
                                    <a:solidFill>
                                      <a:prstClr val="black"/>
                                    </a:solidFill>
                                    <a:latin typeface="Cambria Math" panose="02040503050406030204" pitchFamily="18" charset="0"/>
                                    <a:ea typeface="Cambria Math" panose="02040503050406030204" pitchFamily="18" charset="0"/>
                                  </a:rPr>
                                  <m:t>𝑛</m:t>
                                </m:r>
                              </m:e>
                              <m:sub>
                                <m:r>
                                  <a:rPr lang="en-US" sz="14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400" dirty="0"/>
              </a:p>
              <a:p>
                <a:pPr lvl="1">
                  <a:lnSpc>
                    <a:spcPts val="1200"/>
                  </a:lnSpc>
                </a:pPr>
                <a:endParaRPr lang="en-US" sz="1400" dirty="0"/>
              </a:p>
              <a:p>
                <a:pPr lvl="1">
                  <a:lnSpc>
                    <a:spcPts val="1200"/>
                  </a:lnSpc>
                </a:pPr>
                <a:r>
                  <a:rPr lang="en-US" sz="1200" dirty="0"/>
                  <a:t>where </a:t>
                </a:r>
                <a14:m>
                  <m:oMath xmlns:m="http://schemas.openxmlformats.org/officeDocument/2006/math">
                    <m:r>
                      <a:rPr lang="en-US" sz="1200" b="0" i="1" smtClean="0">
                        <a:latin typeface="Cambria Math" panose="02040503050406030204" pitchFamily="18" charset="0"/>
                      </a:rPr>
                      <m:t>𝑑</m:t>
                    </m:r>
                  </m:oMath>
                </a14:m>
                <a:r>
                  <a:rPr lang="en-US" sz="1200" dirty="0"/>
                  <a:t> is base case runtime</a:t>
                </a:r>
              </a:p>
              <a:p>
                <a:pPr lvl="1">
                  <a:lnSpc>
                    <a:spcPts val="1200"/>
                  </a:lnSpc>
                </a:pPr>
                <a14:m>
                  <m:oMath xmlns:m="http://schemas.openxmlformats.org/officeDocument/2006/math">
                    <m:r>
                      <a:rPr lang="en-US" sz="1200" b="0" i="1" smtClean="0">
                        <a:latin typeface="Cambria Math" panose="02040503050406030204" pitchFamily="18" charset="0"/>
                      </a:rPr>
                      <m:t>𝑎</m:t>
                    </m:r>
                  </m:oMath>
                </a14:m>
                <a:r>
                  <a:rPr lang="en-US" sz="1200" dirty="0"/>
                  <a:t> is number of subproblems (branching factor)</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𝑏</m:t>
                    </m:r>
                  </m:oMath>
                </a14:m>
                <a:r>
                  <a:rPr lang="en-US" sz="1200" dirty="0"/>
                  <a:t> is the size of each subproblem (division ratio)</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𝑓</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m:t>
                    </m:r>
                  </m:oMath>
                </a14:m>
                <a:r>
                  <a:rPr lang="en-US" sz="1200" dirty="0"/>
                  <a:t> total time for divide and combine operations</a:t>
                </a:r>
              </a:p>
              <a:p>
                <a:pPr>
                  <a:lnSpc>
                    <a:spcPts val="1200"/>
                  </a:lnSpc>
                </a:pPr>
                <a:r>
                  <a:rPr lang="en-US" sz="1400" dirty="0"/>
                  <a:t>Compute Height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oMath>
                </a14:m>
                <a:endParaRPr lang="en-US" sz="1400" dirty="0"/>
              </a:p>
              <a:p>
                <a:pPr>
                  <a:lnSpc>
                    <a:spcPts val="1200"/>
                  </a:lnSpc>
                </a:pPr>
                <a:r>
                  <a:rPr lang="en-US" sz="1400" dirty="0"/>
                  <a:t>Compute number of leaves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𝐻</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𝑎</m:t>
                            </m:r>
                          </m:e>
                        </m:func>
                      </m:sup>
                    </m:sSup>
                  </m:oMath>
                </a14:m>
                <a:endParaRPr lang="en-US" sz="1400" dirty="0"/>
              </a:p>
              <a:p>
                <a:pPr>
                  <a:lnSpc>
                    <a:spcPts val="1200"/>
                  </a:lnSpc>
                </a:pPr>
                <a:r>
                  <a:rPr lang="en-US" sz="1400" dirty="0"/>
                  <a:t>Compute base cost (Generally -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𝑑</m:t>
                    </m:r>
                  </m:oMath>
                </a14:m>
                <a:r>
                  <a:rPr lang="en-US" sz="1400" dirty="0"/>
                  <a:t>)</a:t>
                </a:r>
              </a:p>
              <a:p>
                <a:pPr>
                  <a:lnSpc>
                    <a:spcPts val="1200"/>
                  </a:lnSpc>
                </a:pPr>
                <a:r>
                  <a:rPr lang="en-US" sz="1400" dirty="0"/>
                  <a:t>Compute internal cost </a:t>
                </a:r>
                <a14:m>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𝑎𝑓</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num>
                          <m:den>
                            <m:r>
                              <a:rPr lang="en-US" sz="1400" b="0" i="1" smtClean="0">
                                <a:latin typeface="Cambria Math" panose="02040503050406030204" pitchFamily="18" charset="0"/>
                              </a:rPr>
                              <m:t>𝑏</m:t>
                            </m:r>
                          </m:den>
                        </m:f>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𝑛</m:t>
                            </m:r>
                          </m:num>
                          <m:den>
                            <m:sSup>
                              <m:sSupPr>
                                <m:ctrlPr>
                                  <a:rPr lang="en-US" sz="1400" b="0" i="1" smtClean="0">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2</m:t>
                                </m:r>
                              </m:sup>
                            </m:sSup>
                          </m:den>
                        </m:f>
                      </m:e>
                    </m:d>
                    <m:r>
                      <a:rPr lang="en-US" sz="1400" b="0" i="1" smtClean="0">
                        <a:latin typeface="Cambria Math" panose="02040503050406030204" pitchFamily="18" charset="0"/>
                      </a:rPr>
                      <m:t>+…</m:t>
                    </m:r>
                  </m:oMath>
                </a14:m>
                <a:endParaRPr lang="en-US" sz="1400" dirty="0"/>
              </a:p>
              <a:p>
                <a:pPr>
                  <a:lnSpc>
                    <a:spcPts val="1200"/>
                  </a:lnSpc>
                </a:pPr>
                <a:r>
                  <a:rPr lang="en-US" sz="1400" dirty="0"/>
                  <a:t>Sum base and internal cost</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5720" t="-313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5940829-2D03-C4CE-0D05-EA711351B865}"/>
              </a:ext>
            </a:extLst>
          </p:cNvPr>
          <p:cNvGrpSpPr/>
          <p:nvPr/>
        </p:nvGrpSpPr>
        <p:grpSpPr>
          <a:xfrm>
            <a:off x="4208199" y="1108827"/>
            <a:ext cx="2335942" cy="1747631"/>
            <a:chOff x="4208199" y="1108827"/>
            <a:chExt cx="2335942" cy="1747631"/>
          </a:xfrm>
        </p:grpSpPr>
        <p:sp>
          <p:nvSpPr>
            <p:cNvPr id="42" name="Arc 41">
              <a:extLst>
                <a:ext uri="{FF2B5EF4-FFF2-40B4-BE49-F238E27FC236}">
                  <a16:creationId xmlns:a16="http://schemas.microsoft.com/office/drawing/2014/main" id="{5635C0EE-95E5-C938-6A93-06CAA5DA9FD2}"/>
                </a:ext>
              </a:extLst>
            </p:cNvPr>
            <p:cNvSpPr/>
            <p:nvPr/>
          </p:nvSpPr>
          <p:spPr>
            <a:xfrm rot="7948106">
              <a:off x="5201810" y="1029563"/>
              <a:ext cx="512373" cy="670902"/>
            </a:xfrm>
            <a:prstGeom prst="arc">
              <a:avLst>
                <a:gd name="adj1" fmla="val 14717964"/>
                <a:gd name="adj2" fmla="val 1086914"/>
              </a:avLst>
            </a:prstGeom>
            <a:ln w="127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7995BBA4-AD56-043B-D226-4CA47ADA5982}"/>
                </a:ext>
              </a:extLst>
            </p:cNvPr>
            <p:cNvGrpSpPr/>
            <p:nvPr/>
          </p:nvGrpSpPr>
          <p:grpSpPr>
            <a:xfrm>
              <a:off x="5321929" y="1185016"/>
              <a:ext cx="469552" cy="360000"/>
              <a:chOff x="5321929" y="1185016"/>
              <a:chExt cx="469552" cy="360000"/>
            </a:xfrm>
          </p:grpSpPr>
          <p:sp>
            <p:nvSpPr>
              <p:cNvPr id="2" name="Oval 1">
                <a:extLst>
                  <a:ext uri="{FF2B5EF4-FFF2-40B4-BE49-F238E27FC236}">
                    <a16:creationId xmlns:a16="http://schemas.microsoft.com/office/drawing/2014/main" id="{B2926C21-4E9B-6260-C8AE-7A8905030AC2}"/>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F0B309-5262-9729-9B48-DFD12E2FF177}"/>
                      </a:ext>
                    </a:extLst>
                  </p:cNvPr>
                  <p:cNvSpPr txBox="1"/>
                  <p:nvPr/>
                </p:nvSpPr>
                <p:spPr>
                  <a:xfrm>
                    <a:off x="5321929" y="1233197"/>
                    <a:ext cx="46955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en-US" sz="1000" dirty="0"/>
                  </a:p>
                </p:txBody>
              </p:sp>
            </mc:Choice>
            <mc:Fallback xmlns="">
              <p:sp>
                <p:nvSpPr>
                  <p:cNvPr id="3" name="TextBox 2">
                    <a:extLst>
                      <a:ext uri="{FF2B5EF4-FFF2-40B4-BE49-F238E27FC236}">
                        <a16:creationId xmlns:a16="http://schemas.microsoft.com/office/drawing/2014/main" id="{33F0B309-5262-9729-9B48-DFD12E2FF177}"/>
                      </a:ext>
                    </a:extLst>
                  </p:cNvPr>
                  <p:cNvSpPr txBox="1">
                    <a:spLocks noRot="1" noChangeAspect="1" noMove="1" noResize="1" noEditPoints="1" noAdjustHandles="1" noChangeArrowheads="1" noChangeShapeType="1" noTextEdit="1"/>
                  </p:cNvSpPr>
                  <p:nvPr/>
                </p:nvSpPr>
                <p:spPr>
                  <a:xfrm>
                    <a:off x="5321929" y="1233197"/>
                    <a:ext cx="469552" cy="246221"/>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7863C78A-A591-A9F8-3A38-23802914CAEC}"/>
                </a:ext>
              </a:extLst>
            </p:cNvPr>
            <p:cNvGrpSpPr/>
            <p:nvPr/>
          </p:nvGrpSpPr>
          <p:grpSpPr>
            <a:xfrm>
              <a:off x="4551221" y="1699107"/>
              <a:ext cx="469551" cy="364073"/>
              <a:chOff x="5321929" y="1180943"/>
              <a:chExt cx="469551" cy="364073"/>
            </a:xfrm>
          </p:grpSpPr>
          <p:sp>
            <p:nvSpPr>
              <p:cNvPr id="8" name="Oval 7">
                <a:extLst>
                  <a:ext uri="{FF2B5EF4-FFF2-40B4-BE49-F238E27FC236}">
                    <a16:creationId xmlns:a16="http://schemas.microsoft.com/office/drawing/2014/main" id="{5DFA2B2A-E4A3-837C-9B51-108CF2E12029}"/>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0B1209-DACB-892D-FCB8-394CDEBFAC3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10" name="TextBox 9">
                    <a:extLst>
                      <a:ext uri="{FF2B5EF4-FFF2-40B4-BE49-F238E27FC236}">
                        <a16:creationId xmlns:a16="http://schemas.microsoft.com/office/drawing/2014/main" id="{1E0B1209-DACB-892D-FCB8-394CDEBFAC3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5"/>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FB60E312-804D-43E5-D787-6E6DE2C84B11}"/>
                </a:ext>
              </a:extLst>
            </p:cNvPr>
            <p:cNvGrpSpPr/>
            <p:nvPr/>
          </p:nvGrpSpPr>
          <p:grpSpPr>
            <a:xfrm>
              <a:off x="5055662" y="1704411"/>
              <a:ext cx="469551" cy="364073"/>
              <a:chOff x="5321929" y="1180943"/>
              <a:chExt cx="469551" cy="364073"/>
            </a:xfrm>
          </p:grpSpPr>
          <p:sp>
            <p:nvSpPr>
              <p:cNvPr id="22" name="Oval 21">
                <a:extLst>
                  <a:ext uri="{FF2B5EF4-FFF2-40B4-BE49-F238E27FC236}">
                    <a16:creationId xmlns:a16="http://schemas.microsoft.com/office/drawing/2014/main" id="{69EAAC1D-F8DB-D717-2B0F-83D7385D70A1}"/>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2FC776-04D1-2E58-A8FE-D716895CD490}"/>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912FC776-04D1-2E58-A8FE-D716895CD490}"/>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974E656-7BE3-4455-2691-EB69711384B1}"/>
                </a:ext>
              </a:extLst>
            </p:cNvPr>
            <p:cNvGrpSpPr/>
            <p:nvPr/>
          </p:nvGrpSpPr>
          <p:grpSpPr>
            <a:xfrm>
              <a:off x="5560103" y="1699107"/>
              <a:ext cx="469551" cy="364073"/>
              <a:chOff x="5321929" y="1180943"/>
              <a:chExt cx="469551" cy="364073"/>
            </a:xfrm>
          </p:grpSpPr>
          <p:sp>
            <p:nvSpPr>
              <p:cNvPr id="25" name="Oval 24">
                <a:extLst>
                  <a:ext uri="{FF2B5EF4-FFF2-40B4-BE49-F238E27FC236}">
                    <a16:creationId xmlns:a16="http://schemas.microsoft.com/office/drawing/2014/main" id="{0A84B154-FAB7-AA87-D301-88D7C2F7E4A4}"/>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3275B19-E802-2107-EA80-B489A75F5D4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6" name="TextBox 25">
                    <a:extLst>
                      <a:ext uri="{FF2B5EF4-FFF2-40B4-BE49-F238E27FC236}">
                        <a16:creationId xmlns:a16="http://schemas.microsoft.com/office/drawing/2014/main" id="{03275B19-E802-2107-EA80-B489A75F5D4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7"/>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60FC9E8-2B79-D456-DD5D-B3C4D155EABD}"/>
                </a:ext>
              </a:extLst>
            </p:cNvPr>
            <p:cNvGrpSpPr/>
            <p:nvPr/>
          </p:nvGrpSpPr>
          <p:grpSpPr>
            <a:xfrm>
              <a:off x="6064543" y="1699107"/>
              <a:ext cx="469551" cy="364073"/>
              <a:chOff x="5321929" y="1180943"/>
              <a:chExt cx="469551" cy="364073"/>
            </a:xfrm>
          </p:grpSpPr>
          <p:sp>
            <p:nvSpPr>
              <p:cNvPr id="28" name="Oval 27">
                <a:extLst>
                  <a:ext uri="{FF2B5EF4-FFF2-40B4-BE49-F238E27FC236}">
                    <a16:creationId xmlns:a16="http://schemas.microsoft.com/office/drawing/2014/main" id="{3E8A334C-B6FF-DAD9-AA46-45711EF7E40E}"/>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62B0FB0-A08A-C525-6DC5-27C0E0ED4DBF}"/>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9" name="TextBox 28">
                    <a:extLst>
                      <a:ext uri="{FF2B5EF4-FFF2-40B4-BE49-F238E27FC236}">
                        <a16:creationId xmlns:a16="http://schemas.microsoft.com/office/drawing/2014/main" id="{E62B0FB0-A08A-C525-6DC5-27C0E0ED4DBF}"/>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C299E3D-BA8D-89C4-8949-9482FA91284E}"/>
                </a:ext>
              </a:extLst>
            </p:cNvPr>
            <p:cNvCxnSpPr>
              <a:cxnSpLocks/>
              <a:stCxn id="2" idx="4"/>
              <a:endCxn id="10" idx="0"/>
            </p:cNvCxnSpPr>
            <p:nvPr/>
          </p:nvCxnSpPr>
          <p:spPr>
            <a:xfrm flipH="1">
              <a:off x="4785997" y="1545016"/>
              <a:ext cx="761999"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963BCC8-8DD7-A899-B1F4-DAEF8C101833}"/>
                </a:ext>
              </a:extLst>
            </p:cNvPr>
            <p:cNvCxnSpPr>
              <a:cxnSpLocks/>
              <a:stCxn id="2" idx="4"/>
              <a:endCxn id="23" idx="0"/>
            </p:cNvCxnSpPr>
            <p:nvPr/>
          </p:nvCxnSpPr>
          <p:spPr>
            <a:xfrm flipH="1">
              <a:off x="5290438" y="1545016"/>
              <a:ext cx="257558" cy="1593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9BBB3CD-32AA-FC73-C06F-F33E31805027}"/>
                </a:ext>
              </a:extLst>
            </p:cNvPr>
            <p:cNvCxnSpPr>
              <a:cxnSpLocks/>
              <a:stCxn id="2" idx="4"/>
              <a:endCxn id="26" idx="0"/>
            </p:cNvCxnSpPr>
            <p:nvPr/>
          </p:nvCxnSpPr>
          <p:spPr>
            <a:xfrm>
              <a:off x="5547996" y="1545016"/>
              <a:ext cx="24688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F14A56-180E-6DEC-1A00-42CE0892D4BF}"/>
                </a:ext>
              </a:extLst>
            </p:cNvPr>
            <p:cNvCxnSpPr>
              <a:cxnSpLocks/>
              <a:stCxn id="2" idx="4"/>
              <a:endCxn id="29" idx="0"/>
            </p:cNvCxnSpPr>
            <p:nvPr/>
          </p:nvCxnSpPr>
          <p:spPr>
            <a:xfrm>
              <a:off x="5547996" y="1545016"/>
              <a:ext cx="75132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CEE8D0-1EEF-7800-DE1F-B874BF3BFD86}"/>
                    </a:ext>
                  </a:extLst>
                </p:cNvPr>
                <p:cNvSpPr txBox="1"/>
                <p:nvPr/>
              </p:nvSpPr>
              <p:spPr>
                <a:xfrm>
                  <a:off x="5020772" y="1226514"/>
                  <a:ext cx="1438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50"/>
                            </a:solidFill>
                            <a:latin typeface="Cambria Math" panose="02040503050406030204" pitchFamily="18" charset="0"/>
                          </a:rPr>
                          <m:t>𝑎</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48CEE8D0-1EEF-7800-DE1F-B874BF3BFD86}"/>
                    </a:ext>
                  </a:extLst>
                </p:cNvPr>
                <p:cNvSpPr txBox="1">
                  <a:spLocks noRot="1" noChangeAspect="1" noMove="1" noResize="1" noEditPoints="1" noAdjustHandles="1" noChangeArrowheads="1" noChangeShapeType="1" noTextEdit="1"/>
                </p:cNvSpPr>
                <p:nvPr/>
              </p:nvSpPr>
              <p:spPr>
                <a:xfrm>
                  <a:off x="5020772" y="1226514"/>
                  <a:ext cx="143821" cy="215444"/>
                </a:xfrm>
                <a:prstGeom prst="rect">
                  <a:avLst/>
                </a:prstGeom>
                <a:blipFill>
                  <a:blip r:embed="rId9"/>
                  <a:stretch>
                    <a:fillRect l="-16667" r="-16667"/>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B6449735-B0BB-7BE5-07A8-3E614158F3C3}"/>
                </a:ext>
              </a:extLst>
            </p:cNvPr>
            <p:cNvGrpSpPr/>
            <p:nvPr/>
          </p:nvGrpSpPr>
          <p:grpSpPr>
            <a:xfrm>
              <a:off x="4758996" y="2196887"/>
              <a:ext cx="54000" cy="358800"/>
              <a:chOff x="654341" y="2461508"/>
              <a:chExt cx="54000" cy="358800"/>
            </a:xfrm>
          </p:grpSpPr>
          <p:sp>
            <p:nvSpPr>
              <p:cNvPr id="61" name="Oval 60">
                <a:extLst>
                  <a:ext uri="{FF2B5EF4-FFF2-40B4-BE49-F238E27FC236}">
                    <a16:creationId xmlns:a16="http://schemas.microsoft.com/office/drawing/2014/main" id="{9DFA63D1-2AA8-6BBD-2E90-3B8294E5A1F2}"/>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18231-9C73-3669-50EB-E5D525BE6BB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26305C1-12CB-5B35-2233-81C8DBF361B7}"/>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2CAC44-6503-DABF-53F1-A99C05EDDACD}"/>
                </a:ext>
              </a:extLst>
            </p:cNvPr>
            <p:cNvGrpSpPr/>
            <p:nvPr/>
          </p:nvGrpSpPr>
          <p:grpSpPr>
            <a:xfrm>
              <a:off x="5252022" y="2196887"/>
              <a:ext cx="54000" cy="358800"/>
              <a:chOff x="654341" y="2461508"/>
              <a:chExt cx="54000" cy="358800"/>
            </a:xfrm>
          </p:grpSpPr>
          <p:sp>
            <p:nvSpPr>
              <p:cNvPr id="58" name="Oval 57">
                <a:extLst>
                  <a:ext uri="{FF2B5EF4-FFF2-40B4-BE49-F238E27FC236}">
                    <a16:creationId xmlns:a16="http://schemas.microsoft.com/office/drawing/2014/main" id="{1CE73433-4E79-FF32-01B3-DDD1FFD0265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263EB6E-601A-A240-65C0-D626A6C943A6}"/>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06A258D-48EE-079F-07E5-E2A0AECD90B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D22E54E-0733-7DC0-C8B5-E0DFF922E5FB}"/>
                </a:ext>
              </a:extLst>
            </p:cNvPr>
            <p:cNvGrpSpPr/>
            <p:nvPr/>
          </p:nvGrpSpPr>
          <p:grpSpPr>
            <a:xfrm>
              <a:off x="6310445" y="2184669"/>
              <a:ext cx="54000" cy="358800"/>
              <a:chOff x="654341" y="2461508"/>
              <a:chExt cx="54000" cy="358800"/>
            </a:xfrm>
          </p:grpSpPr>
          <p:sp>
            <p:nvSpPr>
              <p:cNvPr id="55" name="Oval 54">
                <a:extLst>
                  <a:ext uri="{FF2B5EF4-FFF2-40B4-BE49-F238E27FC236}">
                    <a16:creationId xmlns:a16="http://schemas.microsoft.com/office/drawing/2014/main" id="{DE4623BE-D0A7-8A31-E620-9E2BA83B63B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0A5194A-A1BE-F9EC-F7F1-04D0096D5210}"/>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2B45062-21AA-BC53-EA12-DA1E774E8FF5}"/>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Content Placeholder 2">
              <a:extLst>
                <a:ext uri="{FF2B5EF4-FFF2-40B4-BE49-F238E27FC236}">
                  <a16:creationId xmlns:a16="http://schemas.microsoft.com/office/drawing/2014/main" id="{D6A3465A-50F8-3B5E-5B82-4EBE78FDC160}"/>
                </a:ext>
              </a:extLst>
            </p:cNvPr>
            <p:cNvSpPr txBox="1">
              <a:spLocks/>
            </p:cNvSpPr>
            <p:nvPr/>
          </p:nvSpPr>
          <p:spPr>
            <a:xfrm>
              <a:off x="4208199" y="258261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49" name="Group 48">
              <a:extLst>
                <a:ext uri="{FF2B5EF4-FFF2-40B4-BE49-F238E27FC236}">
                  <a16:creationId xmlns:a16="http://schemas.microsoft.com/office/drawing/2014/main" id="{01CD20BB-EC93-3325-600F-9B67E276EEA4}"/>
                </a:ext>
              </a:extLst>
            </p:cNvPr>
            <p:cNvGrpSpPr/>
            <p:nvPr/>
          </p:nvGrpSpPr>
          <p:grpSpPr>
            <a:xfrm>
              <a:off x="4676503" y="2596366"/>
              <a:ext cx="1867638" cy="234892"/>
              <a:chOff x="2765098" y="4412609"/>
              <a:chExt cx="2140712" cy="234892"/>
            </a:xfrm>
          </p:grpSpPr>
          <p:sp>
            <p:nvSpPr>
              <p:cNvPr id="50" name="Rectangle 49">
                <a:extLst>
                  <a:ext uri="{FF2B5EF4-FFF2-40B4-BE49-F238E27FC236}">
                    <a16:creationId xmlns:a16="http://schemas.microsoft.com/office/drawing/2014/main" id="{FDFFE900-FA67-5A59-4B5F-AC24F528EE2B}"/>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C1BD33E-1ED8-ED4B-2444-B3DA56FEA9FD}"/>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6B71E9F-B0A3-1B61-EE02-8EB391A64BC7}"/>
                      </a:ext>
                    </a:extLst>
                  </p:cNvPr>
                  <p:cNvSpPr txBox="1"/>
                  <p:nvPr/>
                </p:nvSpPr>
                <p:spPr>
                  <a:xfrm>
                    <a:off x="4617402"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3" name="TextBox 52">
                    <a:extLst>
                      <a:ext uri="{FF2B5EF4-FFF2-40B4-BE49-F238E27FC236}">
                        <a16:creationId xmlns:a16="http://schemas.microsoft.com/office/drawing/2014/main" id="{46B71E9F-B0A3-1B61-EE02-8EB391A64BC7}"/>
                      </a:ext>
                    </a:extLst>
                  </p:cNvPr>
                  <p:cNvSpPr txBox="1">
                    <a:spLocks noRot="1" noChangeAspect="1" noMove="1" noResize="1" noEditPoints="1" noAdjustHandles="1" noChangeArrowheads="1" noChangeShapeType="1" noTextEdit="1"/>
                  </p:cNvSpPr>
                  <p:nvPr/>
                </p:nvSpPr>
                <p:spPr>
                  <a:xfrm>
                    <a:off x="4617402" y="4423152"/>
                    <a:ext cx="149976" cy="215444"/>
                  </a:xfrm>
                  <a:prstGeom prst="rect">
                    <a:avLst/>
                  </a:prstGeom>
                  <a:blipFill>
                    <a:blip r:embed="rId19"/>
                    <a:stretch>
                      <a:fillRect l="-36364" r="-36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0B7E2C6-4426-8ACC-68DF-DE5C9F14DAD4}"/>
                      </a:ext>
                    </a:extLst>
                  </p:cNvPr>
                  <p:cNvSpPr txBox="1"/>
                  <p:nvPr/>
                </p:nvSpPr>
                <p:spPr>
                  <a:xfrm>
                    <a:off x="3374252"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4" name="TextBox 53">
                    <a:extLst>
                      <a:ext uri="{FF2B5EF4-FFF2-40B4-BE49-F238E27FC236}">
                        <a16:creationId xmlns:a16="http://schemas.microsoft.com/office/drawing/2014/main" id="{30B7E2C6-4426-8ACC-68DF-DE5C9F14DAD4}"/>
                      </a:ext>
                    </a:extLst>
                  </p:cNvPr>
                  <p:cNvSpPr txBox="1">
                    <a:spLocks noRot="1" noChangeAspect="1" noMove="1" noResize="1" noEditPoints="1" noAdjustHandles="1" noChangeArrowheads="1" noChangeShapeType="1" noTextEdit="1"/>
                  </p:cNvSpPr>
                  <p:nvPr/>
                </p:nvSpPr>
                <p:spPr>
                  <a:xfrm>
                    <a:off x="3374252" y="4417515"/>
                    <a:ext cx="149976" cy="215444"/>
                  </a:xfrm>
                  <a:prstGeom prst="rect">
                    <a:avLst/>
                  </a:prstGeom>
                  <a:blipFill>
                    <a:blip r:embed="rId20"/>
                    <a:stretch>
                      <a:fillRect l="-33333" r="-33333" b="-11111"/>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5107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600"/>
                  </a:spcBef>
                </a:pPr>
                <a:r>
                  <a:rPr lang="en-US" sz="1600" dirty="0"/>
                  <a:t>Master theorem provides a consolidated set of rules</a:t>
                </a:r>
              </a:p>
              <a:p>
                <a:pPr>
                  <a:lnSpc>
                    <a:spcPts val="1600"/>
                  </a:lnSpc>
                  <a:spcBef>
                    <a:spcPts val="600"/>
                  </a:spcBef>
                </a:pPr>
                <a:r>
                  <a:rPr lang="en-US" sz="1600" dirty="0"/>
                  <a:t>It depends on the relation between the number of leaves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oMath>
                </a14:m>
                <a:r>
                  <a:rPr lang="en-US" sz="1600" dirty="0"/>
                  <a:t> and the function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a:p>
                <a:pPr>
                  <a:lnSpc>
                    <a:spcPts val="1700"/>
                  </a:lnSpc>
                  <a:spcBef>
                    <a:spcPts val="6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sz="1600" b="0" dirty="0"/>
                  <a:t> is the difference in the polynomial degree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b="0" dirty="0"/>
              </a:p>
              <a:p>
                <a:pPr>
                  <a:lnSpc>
                    <a:spcPts val="1700"/>
                  </a:lnSpc>
                  <a:spcBef>
                    <a:spcPts val="600"/>
                  </a:spcBef>
                </a:pPr>
                <a:r>
                  <a:rPr lang="en-US" sz="1600" dirty="0"/>
                  <a:t>If </a:t>
                </a:r>
                <a14:m>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a14:m>
                <a:r>
                  <a:rPr lang="en-US" sz="1600" b="0" dirty="0"/>
                  <a:t> and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𝑛</m:t>
                    </m:r>
                  </m:oMath>
                </a14:m>
                <a:r>
                  <a:rPr lang="en-US" sz="1600" b="0" dirty="0"/>
                  <a:t>, then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Similarly, if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𝑛</m:t>
                        </m:r>
                      </m:e>
                      <m:sup>
                        <m:f>
                          <m:fPr>
                            <m:ctrlPr>
                              <a:rPr lang="en-US" sz="160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2</m:t>
                            </m:r>
                          </m:den>
                        </m:f>
                      </m:sup>
                    </m:sSup>
                  </m:oMath>
                </a14:m>
                <a:r>
                  <a:rPr lang="en-US" sz="1600" dirty="0"/>
                  <a:t>, then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Another way of thinking this is – the ratio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b="0" dirty="0"/>
                  <a:t> must be at least a polynomial</a:t>
                </a:r>
              </a:p>
              <a:p>
                <a:pPr>
                  <a:lnSpc>
                    <a:spcPts val="1700"/>
                  </a:lnSpc>
                  <a:spcBef>
                    <a:spcPts val="600"/>
                  </a:spcBef>
                </a:pPr>
                <a:r>
                  <a:rPr lang="en-US" sz="1600" dirty="0"/>
                  <a:t>Take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f>
                      <m:fPr>
                        <m:ctrlPr>
                          <a:rPr lang="en-US" sz="160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num>
                      <m:den>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den>
                    </m:f>
                  </m:oMath>
                </a14:m>
                <a:r>
                  <a:rPr lang="en-US" sz="1600" b="0" dirty="0"/>
                  <a:t> , Then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𝐿</m:t>
                        </m:r>
                      </m:num>
                      <m:den>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and </a:t>
                </a:r>
                <a14:m>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is less than polynomial</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394" t="-2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A73B55F-CD8C-F1A1-09CF-25CD2837B555}"/>
              </a:ext>
            </a:extLst>
          </p:cNvPr>
          <p:cNvSpPr txBox="1"/>
          <p:nvPr/>
        </p:nvSpPr>
        <p:spPr>
          <a:xfrm>
            <a:off x="3429000" y="2710366"/>
            <a:ext cx="635726" cy="338554"/>
          </a:xfrm>
          <a:prstGeom prst="rect">
            <a:avLst/>
          </a:prstGeom>
          <a:noFill/>
        </p:spPr>
        <p:txBody>
          <a:bodyPr wrap="square" rtlCol="0">
            <a:spAutoFit/>
          </a:bodyPr>
          <a:lstStyle/>
          <a:p>
            <a:r>
              <a:rPr lang="en-US" sz="1600" dirty="0">
                <a:sym typeface="Wingdings" pitchFamily="2" charset="2"/>
              </a:rPr>
              <a:t> </a:t>
            </a:r>
            <a:r>
              <a:rPr lang="en-US" sz="1600" dirty="0"/>
              <a:t>1</a:t>
            </a:r>
          </a:p>
        </p:txBody>
      </p:sp>
      <p:sp>
        <p:nvSpPr>
          <p:cNvPr id="15" name="TextBox 14">
            <a:extLst>
              <a:ext uri="{FF2B5EF4-FFF2-40B4-BE49-F238E27FC236}">
                <a16:creationId xmlns:a16="http://schemas.microsoft.com/office/drawing/2014/main" id="{2C51796F-7FC0-7D64-FD21-C1609764C444}"/>
              </a:ext>
            </a:extLst>
          </p:cNvPr>
          <p:cNvSpPr txBox="1"/>
          <p:nvPr/>
        </p:nvSpPr>
        <p:spPr>
          <a:xfrm>
            <a:off x="4389141" y="2987500"/>
            <a:ext cx="896961" cy="338554"/>
          </a:xfrm>
          <a:prstGeom prst="rect">
            <a:avLst/>
          </a:prstGeom>
          <a:noFill/>
        </p:spPr>
        <p:txBody>
          <a:bodyPr wrap="square" rtlCol="0">
            <a:spAutoFit/>
          </a:bodyPr>
          <a:lstStyle/>
          <a:p>
            <a:r>
              <a:rPr lang="en-US" sz="1600" dirty="0">
                <a:sym typeface="Wingdings" pitchFamily="2" charset="2"/>
              </a:rPr>
              <a:t> 0.5</a:t>
            </a:r>
            <a:endParaRPr lang="en-US" sz="1600" dirty="0"/>
          </a:p>
        </p:txBody>
      </p:sp>
    </p:spTree>
    <p:extLst>
      <p:ext uri="{BB962C8B-B14F-4D97-AF65-F5344CB8AC3E}">
        <p14:creationId xmlns:p14="http://schemas.microsoft.com/office/powerpoint/2010/main" val="27472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lvl="1">
                  <a:lnSpc>
                    <a:spcPts val="1700"/>
                  </a:lnSpc>
                  <a:spcBef>
                    <a:spcPts val="800"/>
                  </a:spcBef>
                </a:pPr>
                <a14:m>
                  <m:oMath xmlns:m="http://schemas.openxmlformats.org/officeDocument/2006/math">
                    <m:r>
                      <a:rPr lang="en-US" sz="1200" b="0" i="1" smtClean="0">
                        <a:latin typeface="Cambria Math" panose="02040503050406030204" pitchFamily="18" charset="0"/>
                        <a:ea typeface="Cambria Math" panose="02040503050406030204" pitchFamily="18" charset="0"/>
                      </a:rPr>
                      <m:t>∆</m:t>
                    </m:r>
                  </m:oMath>
                </a14:m>
                <a:r>
                  <a:rPr lang="en-US" sz="1200" b="0" dirty="0"/>
                  <a:t> is the difference in the polynomial degree between </a:t>
                </a:r>
                <a14:m>
                  <m:oMath xmlns:m="http://schemas.openxmlformats.org/officeDocument/2006/math">
                    <m:r>
                      <a:rPr lang="en-US" sz="1200" b="0" i="1" smtClean="0">
                        <a:latin typeface="Cambria Math" panose="02040503050406030204" pitchFamily="18" charset="0"/>
                      </a:rPr>
                      <m:t>𝐿</m:t>
                    </m:r>
                  </m:oMath>
                </a14:m>
                <a:r>
                  <a:rPr lang="en-US" sz="1200" b="0" dirty="0"/>
                  <a:t> and </a:t>
                </a:r>
                <a14:m>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b="0" dirty="0"/>
              </a:p>
              <a:p>
                <a:pPr>
                  <a:lnSpc>
                    <a:spcPts val="1700"/>
                  </a:lnSpc>
                  <a:spcBef>
                    <a:spcPts val="800"/>
                  </a:spcBef>
                </a:pPr>
                <a:r>
                  <a:rPr lang="en-US" sz="1600" u="sng" dirty="0"/>
                  <a:t>Case II</a:t>
                </a:r>
                <a:r>
                  <a:rPr lang="en-US" sz="1600" dirty="0"/>
                  <a:t>: If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oMath>
                </a14:m>
                <a:r>
                  <a:rPr lang="en-US" sz="1600" dirty="0"/>
                  <a:t> and </a:t>
                </a:r>
                <a14:m>
                  <m:oMath xmlns:m="http://schemas.openxmlformats.org/officeDocument/2006/math">
                    <m:r>
                      <a:rPr lang="en-US" sz="1600" i="1">
                        <a:latin typeface="Cambria Math" panose="02040503050406030204" pitchFamily="18" charset="0"/>
                      </a:rPr>
                      <m:t>𝐿</m:t>
                    </m:r>
                  </m:oMath>
                </a14:m>
                <a:r>
                  <a:rPr lang="en-US" sz="1600" b="0" dirty="0"/>
                  <a:t> are asymptotically same,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sup>
                        </m:sSup>
                      </m:e>
                    </m:d>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𝑏</m:t>
                                    </m:r>
                                  </m:sub>
                                </m:sSub>
                              </m:fName>
                              <m:e>
                                <m:r>
                                  <a:rPr lang="en-US" sz="1600" i="1">
                                    <a:latin typeface="Cambria Math" panose="02040503050406030204" pitchFamily="18" charset="0"/>
                                    <a:ea typeface="Cambria Math" panose="02040503050406030204" pitchFamily="18" charset="0"/>
                                  </a:rPr>
                                  <m:t>𝑎</m:t>
                                </m:r>
                              </m:e>
                            </m:func>
                          </m:sup>
                        </m:sSup>
                        <m:func>
                          <m:funcPr>
                            <m:ctrlPr>
                              <a:rPr lang="en-US" sz="1600" i="1" smtClean="0">
                                <a:latin typeface="Cambria Math" panose="02040503050406030204" pitchFamily="18" charset="0"/>
                                <a:ea typeface="Cambria Math" panose="02040503050406030204" pitchFamily="18" charset="0"/>
                              </a:rPr>
                            </m:ctrlPr>
                          </m:funcPr>
                          <m:fName>
                            <m:r>
                              <m:rPr>
                                <m:sty m:val="p"/>
                              </m:rPr>
                              <a:rPr lang="en-US" sz="160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ct val="100000"/>
                  </a:lnSpc>
                  <a:spcBef>
                    <a:spcPts val="800"/>
                  </a:spcBef>
                  <a:spcAft>
                    <a:spcPts val="300"/>
                  </a:spcAft>
                </a:pPr>
                <a:r>
                  <a:rPr lang="en-US" sz="1600" b="0" u="sng" dirty="0"/>
                  <a:t>Case III</a:t>
                </a:r>
                <a:r>
                  <a:rPr lang="en-US" sz="1600" b="0" dirty="0"/>
                  <a:t>: </a:t>
                </a:r>
                <a:r>
                  <a:rPr lang="en-US" sz="1600" dirty="0"/>
                  <a:t>If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a:t>
                </a:r>
                <a:r>
                  <a:rPr lang="en-US" sz="1600" b="1" dirty="0" err="1"/>
                  <a:t>polynomially</a:t>
                </a:r>
                <a:r>
                  <a:rPr lang="en-US" sz="1600" dirty="0"/>
                  <a:t> larger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Ω</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up>
                        </m:sSup>
                      </m:e>
                    </m:d>
                    <m:r>
                      <a:rPr lang="en-US" sz="1600" i="1">
                        <a:latin typeface="Cambria Math" panose="02040503050406030204" pitchFamily="18" charset="0"/>
                      </a:rPr>
                      <m:t>,</m:t>
                    </m:r>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if </a:t>
                </a:r>
                <a14:m>
                  <m:oMath xmlns:m="http://schemas.openxmlformats.org/officeDocument/2006/math">
                    <m:r>
                      <a:rPr lang="en-US" sz="1600" b="0" i="1" smtClean="0">
                        <a:latin typeface="Cambria Math" panose="02040503050406030204" pitchFamily="18" charset="0"/>
                      </a:rPr>
                      <m:t>𝑎𝑓</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&lt;1</m:t>
                    </m:r>
                  </m:oMath>
                </a14:m>
                <a:endParaRPr lang="en-US" sz="1600" b="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187257"/>
              </a:xfrm>
              <a:prstGeom prst="rect">
                <a:avLst/>
              </a:prstGeom>
              <a:blipFill>
                <a:blip r:embed="rId3"/>
                <a:stretch>
                  <a:fillRect l="-394" t="-289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1E5C4B4-1180-8503-C4A0-9D216E8EC8D5}"/>
              </a:ext>
            </a:extLst>
          </p:cNvPr>
          <p:cNvSpPr/>
          <p:nvPr/>
        </p:nvSpPr>
        <p:spPr>
          <a:xfrm>
            <a:off x="2577735" y="2847703"/>
            <a:ext cx="2238103" cy="37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DE5628-DD3D-EC52-01BF-315881EB7228}"/>
              </a:ext>
            </a:extLst>
          </p:cNvPr>
          <p:cNvSpPr txBox="1"/>
          <p:nvPr/>
        </p:nvSpPr>
        <p:spPr>
          <a:xfrm>
            <a:off x="5105864" y="2972668"/>
            <a:ext cx="1752136" cy="307777"/>
          </a:xfrm>
          <a:prstGeom prst="rect">
            <a:avLst/>
          </a:prstGeom>
          <a:noFill/>
          <a:ln>
            <a:solidFill>
              <a:srgbClr val="FF0000"/>
            </a:solidFill>
          </a:ln>
        </p:spPr>
        <p:txBody>
          <a:bodyPr wrap="square" rtlCol="0">
            <a:spAutoFit/>
          </a:bodyPr>
          <a:lstStyle/>
          <a:p>
            <a:r>
              <a:rPr lang="en-US" sz="1400" dirty="0"/>
              <a:t>Regularity Condition</a:t>
            </a:r>
          </a:p>
        </p:txBody>
      </p:sp>
      <p:cxnSp>
        <p:nvCxnSpPr>
          <p:cNvPr id="6" name="Straight Arrow Connector 5">
            <a:extLst>
              <a:ext uri="{FF2B5EF4-FFF2-40B4-BE49-F238E27FC236}">
                <a16:creationId xmlns:a16="http://schemas.microsoft.com/office/drawing/2014/main" id="{96EC6214-076A-641A-102D-A09C1F17BBE7}"/>
              </a:ext>
            </a:extLst>
          </p:cNvPr>
          <p:cNvCxnSpPr>
            <a:cxnSpLocks/>
            <a:stCxn id="2" idx="3"/>
            <a:endCxn id="3" idx="1"/>
          </p:cNvCxnSpPr>
          <p:nvPr/>
        </p:nvCxnSpPr>
        <p:spPr>
          <a:xfrm>
            <a:off x="4815838" y="3034937"/>
            <a:ext cx="290026" cy="91620"/>
          </a:xfrm>
          <a:prstGeom prst="straightConnector1">
            <a:avLst/>
          </a:prstGeom>
          <a:ln w="12700">
            <a:solidFill>
              <a:srgbClr val="FF0000"/>
            </a:solidFill>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79D2C5-88F8-DE08-BD79-81325DE29C21}"/>
                  </a:ext>
                </a:extLst>
              </p:cNvPr>
              <p:cNvSpPr txBox="1"/>
              <p:nvPr/>
            </p:nvSpPr>
            <p:spPr>
              <a:xfrm>
                <a:off x="471487" y="3335382"/>
                <a:ext cx="2802936" cy="150836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=2,</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r>
                        <a:rPr lang="en-US" sz="1600" b="0" i="1" smtClean="0">
                          <a:latin typeface="Cambria Math" panose="02040503050406030204" pitchFamily="18" charset="0"/>
                        </a:rPr>
                        <m:t>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2" name="TextBox 11">
                <a:extLst>
                  <a:ext uri="{FF2B5EF4-FFF2-40B4-BE49-F238E27FC236}">
                    <a16:creationId xmlns:a16="http://schemas.microsoft.com/office/drawing/2014/main" id="{B179D2C5-88F8-DE08-BD79-81325DE29C21}"/>
                  </a:ext>
                </a:extLst>
              </p:cNvPr>
              <p:cNvSpPr txBox="1">
                <a:spLocks noRot="1" noChangeAspect="1" noMove="1" noResize="1" noEditPoints="1" noAdjustHandles="1" noChangeArrowheads="1" noChangeShapeType="1" noTextEdit="1"/>
              </p:cNvSpPr>
              <p:nvPr/>
            </p:nvSpPr>
            <p:spPr>
              <a:xfrm>
                <a:off x="471487" y="3335382"/>
                <a:ext cx="2802936" cy="1508362"/>
              </a:xfrm>
              <a:prstGeom prst="rect">
                <a:avLst/>
              </a:prstGeom>
              <a:blipFill>
                <a:blip r:embed="rId4"/>
                <a:stretch>
                  <a:fillRect l="-897" b="-247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7F8D9D-E3B5-123A-87BA-AF7EE7B4BFF3}"/>
                  </a:ext>
                </a:extLst>
              </p:cNvPr>
              <p:cNvSpPr txBox="1"/>
              <p:nvPr/>
            </p:nvSpPr>
            <p:spPr>
              <a:xfrm>
                <a:off x="3500849" y="3339735"/>
                <a:ext cx="2802936" cy="1504009"/>
              </a:xfrm>
              <a:prstGeom prst="rect">
                <a:avLst/>
              </a:prstGeom>
              <a:noFill/>
              <a:ln>
                <a:solidFill>
                  <a:schemeClr val="tx1"/>
                </a:solidFill>
              </a:ln>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4</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=4,</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400" dirty="0"/>
                  <a:t>Case I: </a:t>
                </a:r>
                <a14:m>
                  <m:oMath xmlns:m="http://schemas.openxmlformats.org/officeDocument/2006/math">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 </m:t>
                    </m:r>
                    <m:r>
                      <m:rPr>
                        <m:sty m:val="p"/>
                      </m:rPr>
                      <a:rPr lang="el-GR" sz="1400" b="0" i="1" smtClean="0">
                        <a:latin typeface="Cambria Math" panose="02040503050406030204" pitchFamily="18" charset="0"/>
                        <a:ea typeface="Cambria Math" panose="02040503050406030204" pitchFamily="18" charset="0"/>
                      </a:rPr>
                      <m:t>Θ</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func>
                              <m:funcPr>
                                <m:ctrlPr>
                                  <a:rPr lang="en-US" sz="1400" b="0" i="1" smtClean="0">
                                    <a:latin typeface="Cambria Math" panose="02040503050406030204" pitchFamily="18" charset="0"/>
                                    <a:ea typeface="Cambria Math" panose="02040503050406030204" pitchFamily="18" charset="0"/>
                                  </a:rPr>
                                </m:ctrlPr>
                              </m:funcPr>
                              <m:fName>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log</m:t>
                                    </m:r>
                                  </m:e>
                                  <m:sub>
                                    <m:r>
                                      <a:rPr lang="en-US" sz="1400" b="0" i="1" smtClean="0">
                                        <a:latin typeface="Cambria Math" panose="02040503050406030204" pitchFamily="18" charset="0"/>
                                        <a:ea typeface="Cambria Math" panose="02040503050406030204" pitchFamily="18" charset="0"/>
                                      </a:rPr>
                                      <m:t>𝑏</m:t>
                                    </m:r>
                                  </m:sub>
                                </m:sSub>
                              </m:fName>
                              <m:e>
                                <m:r>
                                  <a:rPr lang="en-US" sz="1400" b="0" i="1" smtClean="0">
                                    <a:latin typeface="Cambria Math" panose="02040503050406030204" pitchFamily="18" charset="0"/>
                                    <a:ea typeface="Cambria Math" panose="02040503050406030204" pitchFamily="18" charset="0"/>
                                  </a:rPr>
                                  <m:t>𝑎</m:t>
                                </m:r>
                              </m:e>
                            </m:func>
                          </m:sup>
                        </m:sSup>
                      </m:e>
                    </m:d>
                    <m:r>
                      <a:rPr lang="en-US" sz="1400" b="0" i="1" smtClean="0">
                        <a:latin typeface="Cambria Math" panose="02040503050406030204" pitchFamily="18" charset="0"/>
                        <a:ea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Θ</m:t>
                    </m:r>
                    <m:r>
                      <a:rPr lang="en-US" sz="1400" i="1">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3" name="TextBox 12">
                <a:extLst>
                  <a:ext uri="{FF2B5EF4-FFF2-40B4-BE49-F238E27FC236}">
                    <a16:creationId xmlns:a16="http://schemas.microsoft.com/office/drawing/2014/main" id="{E67F8D9D-E3B5-123A-87BA-AF7EE7B4BFF3}"/>
                  </a:ext>
                </a:extLst>
              </p:cNvPr>
              <p:cNvSpPr txBox="1">
                <a:spLocks noRot="1" noChangeAspect="1" noMove="1" noResize="1" noEditPoints="1" noAdjustHandles="1" noChangeArrowheads="1" noChangeShapeType="1" noTextEdit="1"/>
              </p:cNvSpPr>
              <p:nvPr/>
            </p:nvSpPr>
            <p:spPr>
              <a:xfrm>
                <a:off x="3500849" y="3339735"/>
                <a:ext cx="2802936" cy="1504009"/>
              </a:xfrm>
              <a:prstGeom prst="rect">
                <a:avLst/>
              </a:prstGeom>
              <a:blipFill>
                <a:blip r:embed="rId5"/>
                <a:stretch>
                  <a:fillRect l="-450" b="-247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016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Quicksort is a sorting algorithm which puts elements in the right places one by one</a:t>
            </a:r>
          </a:p>
          <a:p>
            <a:pPr>
              <a:lnSpc>
                <a:spcPts val="1700"/>
              </a:lnSpc>
              <a:spcBef>
                <a:spcPts val="800"/>
              </a:spcBef>
            </a:pPr>
            <a:r>
              <a:rPr lang="en-US" sz="1600" b="0" dirty="0"/>
              <a:t>What is a “right place”?</a:t>
            </a:r>
          </a:p>
          <a:p>
            <a:pPr>
              <a:lnSpc>
                <a:spcPts val="1700"/>
              </a:lnSpc>
              <a:spcBef>
                <a:spcPts val="800"/>
              </a:spcBef>
            </a:pPr>
            <a:r>
              <a:rPr lang="en-US" sz="1600" dirty="0"/>
              <a:t>Is there any element which is at the right place?</a:t>
            </a:r>
          </a:p>
          <a:p>
            <a:pPr>
              <a:lnSpc>
                <a:spcPts val="1700"/>
              </a:lnSpc>
              <a:spcBef>
                <a:spcPts val="800"/>
              </a:spcBef>
            </a:pPr>
            <a:endParaRPr lang="en-US" sz="1600" b="0" dirty="0"/>
          </a:p>
        </p:txBody>
      </p:sp>
      <p:grpSp>
        <p:nvGrpSpPr>
          <p:cNvPr id="29" name="Group 28">
            <a:extLst>
              <a:ext uri="{FF2B5EF4-FFF2-40B4-BE49-F238E27FC236}">
                <a16:creationId xmlns:a16="http://schemas.microsoft.com/office/drawing/2014/main" id="{530448A3-D2FF-E610-4855-54B597560CAD}"/>
              </a:ext>
            </a:extLst>
          </p:cNvPr>
          <p:cNvGrpSpPr/>
          <p:nvPr/>
        </p:nvGrpSpPr>
        <p:grpSpPr>
          <a:xfrm>
            <a:off x="581024" y="2428875"/>
            <a:ext cx="2933707" cy="369332"/>
            <a:chOff x="581024" y="2428875"/>
            <a:chExt cx="2933707"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23" name="TextBox 22">
              <a:extLst>
                <a:ext uri="{FF2B5EF4-FFF2-40B4-BE49-F238E27FC236}">
                  <a16:creationId xmlns:a16="http://schemas.microsoft.com/office/drawing/2014/main" id="{AC1F2BE3-B25F-8193-5300-DB75D458B16D}"/>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4" name="TextBox 23">
              <a:extLst>
                <a:ext uri="{FF2B5EF4-FFF2-40B4-BE49-F238E27FC236}">
                  <a16:creationId xmlns:a16="http://schemas.microsoft.com/office/drawing/2014/main" id="{3041E2B2-2646-C855-AAFC-6D2B1FB548DE}"/>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5" name="TextBox 24">
              <a:extLst>
                <a:ext uri="{FF2B5EF4-FFF2-40B4-BE49-F238E27FC236}">
                  <a16:creationId xmlns:a16="http://schemas.microsoft.com/office/drawing/2014/main" id="{13B875C2-2098-04FF-B6BB-EDA9A5EDC173}"/>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27" name="TextBox 26">
              <a:extLst>
                <a:ext uri="{FF2B5EF4-FFF2-40B4-BE49-F238E27FC236}">
                  <a16:creationId xmlns:a16="http://schemas.microsoft.com/office/drawing/2014/main" id="{6C3B4C78-B179-41F8-F68C-C5F0AF4F2D6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28" name="TextBox 27">
              <a:extLst>
                <a:ext uri="{FF2B5EF4-FFF2-40B4-BE49-F238E27FC236}">
                  <a16:creationId xmlns:a16="http://schemas.microsoft.com/office/drawing/2014/main" id="{97576364-7650-BE0F-F94B-68FF7302035C}"/>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4</a:t>
              </a:r>
            </a:p>
          </p:txBody>
        </p:sp>
      </p:grpSp>
      <p:grpSp>
        <p:nvGrpSpPr>
          <p:cNvPr id="30" name="Group 29">
            <a:extLst>
              <a:ext uri="{FF2B5EF4-FFF2-40B4-BE49-F238E27FC236}">
                <a16:creationId xmlns:a16="http://schemas.microsoft.com/office/drawing/2014/main" id="{B0E85AD0-CEA3-6BC5-5745-C903193CB917}"/>
              </a:ext>
            </a:extLst>
          </p:cNvPr>
          <p:cNvGrpSpPr/>
          <p:nvPr/>
        </p:nvGrpSpPr>
        <p:grpSpPr>
          <a:xfrm>
            <a:off x="581023" y="3211074"/>
            <a:ext cx="2933707" cy="369332"/>
            <a:chOff x="581024" y="2428875"/>
            <a:chExt cx="2933707" cy="369332"/>
          </a:xfrm>
        </p:grpSpPr>
        <p:sp>
          <p:nvSpPr>
            <p:cNvPr id="31" name="TextBox 30">
              <a:extLst>
                <a:ext uri="{FF2B5EF4-FFF2-40B4-BE49-F238E27FC236}">
                  <a16:creationId xmlns:a16="http://schemas.microsoft.com/office/drawing/2014/main" id="{B6CFEED3-AE01-C6C4-7ACA-18FF69B765FC}"/>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32" name="TextBox 31">
              <a:extLst>
                <a:ext uri="{FF2B5EF4-FFF2-40B4-BE49-F238E27FC236}">
                  <a16:creationId xmlns:a16="http://schemas.microsoft.com/office/drawing/2014/main" id="{23298275-4D97-0125-AC77-81D0E2E9E278}"/>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33" name="TextBox 32">
              <a:extLst>
                <a:ext uri="{FF2B5EF4-FFF2-40B4-BE49-F238E27FC236}">
                  <a16:creationId xmlns:a16="http://schemas.microsoft.com/office/drawing/2014/main" id="{8E3596DA-2790-31DF-AE2C-6E1C0F9243A3}"/>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34" name="TextBox 33">
              <a:extLst>
                <a:ext uri="{FF2B5EF4-FFF2-40B4-BE49-F238E27FC236}">
                  <a16:creationId xmlns:a16="http://schemas.microsoft.com/office/drawing/2014/main" id="{561DE538-D96B-CEFE-7CA5-948AC5F52B5D}"/>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35" name="TextBox 34">
              <a:extLst>
                <a:ext uri="{FF2B5EF4-FFF2-40B4-BE49-F238E27FC236}">
                  <a16:creationId xmlns:a16="http://schemas.microsoft.com/office/drawing/2014/main" id="{A890B1B5-7D8F-822A-3413-D755CBDE458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6" name="TextBox 35">
              <a:extLst>
                <a:ext uri="{FF2B5EF4-FFF2-40B4-BE49-F238E27FC236}">
                  <a16:creationId xmlns:a16="http://schemas.microsoft.com/office/drawing/2014/main" id="{7875B791-5D49-FBA2-F489-B2E9732DF58E}"/>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37" name="TextBox 36">
              <a:extLst>
                <a:ext uri="{FF2B5EF4-FFF2-40B4-BE49-F238E27FC236}">
                  <a16:creationId xmlns:a16="http://schemas.microsoft.com/office/drawing/2014/main" id="{6C97AE2E-9A0B-D7C3-123C-6F5F234268E3}"/>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17</a:t>
              </a:r>
            </a:p>
          </p:txBody>
        </p:sp>
      </p:grpSp>
      <p:grpSp>
        <p:nvGrpSpPr>
          <p:cNvPr id="38" name="Group 37">
            <a:extLst>
              <a:ext uri="{FF2B5EF4-FFF2-40B4-BE49-F238E27FC236}">
                <a16:creationId xmlns:a16="http://schemas.microsoft.com/office/drawing/2014/main" id="{9F13B0DF-7C19-6877-7168-CBEAC6D55DD9}"/>
              </a:ext>
            </a:extLst>
          </p:cNvPr>
          <p:cNvGrpSpPr/>
          <p:nvPr/>
        </p:nvGrpSpPr>
        <p:grpSpPr>
          <a:xfrm>
            <a:off x="581023" y="4004196"/>
            <a:ext cx="2933707" cy="369332"/>
            <a:chOff x="581024" y="2428875"/>
            <a:chExt cx="2933707" cy="369332"/>
          </a:xfrm>
        </p:grpSpPr>
        <p:sp>
          <p:nvSpPr>
            <p:cNvPr id="39" name="TextBox 38">
              <a:extLst>
                <a:ext uri="{FF2B5EF4-FFF2-40B4-BE49-F238E27FC236}">
                  <a16:creationId xmlns:a16="http://schemas.microsoft.com/office/drawing/2014/main" id="{A1743C6F-1CDB-6B46-F152-9AD574FEBEA2}"/>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40" name="TextBox 39">
              <a:extLst>
                <a:ext uri="{FF2B5EF4-FFF2-40B4-BE49-F238E27FC236}">
                  <a16:creationId xmlns:a16="http://schemas.microsoft.com/office/drawing/2014/main" id="{1520939A-5B40-D5CC-2932-EC2EB7A6AAAF}"/>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41" name="TextBox 40">
              <a:extLst>
                <a:ext uri="{FF2B5EF4-FFF2-40B4-BE49-F238E27FC236}">
                  <a16:creationId xmlns:a16="http://schemas.microsoft.com/office/drawing/2014/main" id="{7BBB0A8B-98B5-E4E7-4F14-8D05E7567181}"/>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42" name="TextBox 41">
              <a:extLst>
                <a:ext uri="{FF2B5EF4-FFF2-40B4-BE49-F238E27FC236}">
                  <a16:creationId xmlns:a16="http://schemas.microsoft.com/office/drawing/2014/main" id="{B86485C0-072D-689D-0EAE-5C775F3BD6EF}"/>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43" name="TextBox 42">
              <a:extLst>
                <a:ext uri="{FF2B5EF4-FFF2-40B4-BE49-F238E27FC236}">
                  <a16:creationId xmlns:a16="http://schemas.microsoft.com/office/drawing/2014/main" id="{8C1D8E77-9E09-0FDD-09FB-CCBE075FAD9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44" name="TextBox 43">
              <a:extLst>
                <a:ext uri="{FF2B5EF4-FFF2-40B4-BE49-F238E27FC236}">
                  <a16:creationId xmlns:a16="http://schemas.microsoft.com/office/drawing/2014/main" id="{30983DC6-9C91-6768-25C0-6283B7062B8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45" name="TextBox 44">
              <a:extLst>
                <a:ext uri="{FF2B5EF4-FFF2-40B4-BE49-F238E27FC236}">
                  <a16:creationId xmlns:a16="http://schemas.microsoft.com/office/drawing/2014/main" id="{CAA1AC6D-EDA9-52FC-FA2F-0396E80BEF47}"/>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12</a:t>
              </a:r>
            </a:p>
          </p:txBody>
        </p:sp>
      </p:grpSp>
    </p:spTree>
    <p:extLst>
      <p:ext uri="{BB962C8B-B14F-4D97-AF65-F5344CB8AC3E}">
        <p14:creationId xmlns:p14="http://schemas.microsoft.com/office/powerpoint/2010/main" val="387106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Divide and conquer involves three steps</a:t>
            </a:r>
          </a:p>
          <a:p>
            <a:pPr>
              <a:lnSpc>
                <a:spcPts val="1500"/>
              </a:lnSpc>
            </a:pPr>
            <a:endParaRPr lang="en-US" sz="1600" dirty="0"/>
          </a:p>
          <a:p>
            <a:pPr>
              <a:lnSpc>
                <a:spcPts val="1500"/>
              </a:lnSpc>
            </a:pPr>
            <a:r>
              <a:rPr lang="en-US" sz="1600" b="1" dirty="0"/>
              <a:t>Divide</a:t>
            </a:r>
            <a:r>
              <a:rPr lang="en-US" sz="1600" dirty="0"/>
              <a:t> a problem into pieces (smaller instances of same problem)</a:t>
            </a:r>
          </a:p>
          <a:p>
            <a:pPr lvl="1">
              <a:lnSpc>
                <a:spcPts val="1500"/>
              </a:lnSpc>
            </a:pPr>
            <a:r>
              <a:rPr lang="en-US" sz="1200" dirty="0"/>
              <a:t>E.g., divide into halves</a:t>
            </a:r>
          </a:p>
          <a:p>
            <a:pPr>
              <a:lnSpc>
                <a:spcPts val="1500"/>
              </a:lnSpc>
            </a:pPr>
            <a:r>
              <a:rPr lang="en-US" sz="1600" b="1" dirty="0"/>
              <a:t>Conquer</a:t>
            </a:r>
            <a:r>
              <a:rPr lang="en-US" sz="1600" dirty="0"/>
              <a:t> the subproblems by solving them recursively</a:t>
            </a:r>
          </a:p>
          <a:p>
            <a:pPr lvl="1">
              <a:lnSpc>
                <a:spcPts val="1500"/>
              </a:lnSpc>
            </a:pPr>
            <a:r>
              <a:rPr lang="en-US" sz="1200" dirty="0"/>
              <a:t>Can just call the same algorithm on the subproblems (recursively solving)</a:t>
            </a:r>
          </a:p>
          <a:p>
            <a:pPr lvl="1">
              <a:lnSpc>
                <a:spcPts val="1500"/>
              </a:lnSpc>
            </a:pPr>
            <a:r>
              <a:rPr lang="en-US" sz="1200" dirty="0"/>
              <a:t>Base case: when n=1 (or is small)</a:t>
            </a:r>
          </a:p>
          <a:p>
            <a:pPr>
              <a:lnSpc>
                <a:spcPts val="1500"/>
              </a:lnSpc>
            </a:pPr>
            <a:r>
              <a:rPr lang="en-US" sz="1600" b="1" dirty="0"/>
              <a:t>Combine</a:t>
            </a:r>
            <a:r>
              <a:rPr lang="en-US" sz="1600" dirty="0"/>
              <a:t> solutions to pieces to get answer to original problem</a:t>
            </a:r>
          </a:p>
          <a:p>
            <a:pPr lvl="1">
              <a:lnSpc>
                <a:spcPts val="1500"/>
              </a:lnSpc>
            </a:pPr>
            <a:r>
              <a:rPr lang="en-IN" sz="1200" dirty="0"/>
              <a:t>Combining results from recursive calls.</a:t>
            </a:r>
          </a:p>
          <a:p>
            <a:pPr lvl="1">
              <a:lnSpc>
                <a:spcPts val="1500"/>
              </a:lnSpc>
            </a:pPr>
            <a:r>
              <a:rPr lang="en-IN" sz="1200" dirty="0"/>
              <a:t>Usually the hardest part in the algorithm design</a:t>
            </a: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Tree>
    <p:extLst>
      <p:ext uri="{BB962C8B-B14F-4D97-AF65-F5344CB8AC3E}">
        <p14:creationId xmlns:p14="http://schemas.microsoft.com/office/powerpoint/2010/main" val="2599108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walkthrough an example to understand how quicksort works</a:t>
            </a:r>
          </a:p>
          <a:p>
            <a:pPr>
              <a:lnSpc>
                <a:spcPts val="1700"/>
              </a:lnSpc>
              <a:spcBef>
                <a:spcPts val="800"/>
              </a:spcBef>
            </a:pPr>
            <a:endParaRPr lang="en-US" sz="1600" b="0" dirty="0"/>
          </a:p>
          <a:p>
            <a:pPr>
              <a:lnSpc>
                <a:spcPts val="1700"/>
              </a:lnSpc>
              <a:spcBef>
                <a:spcPts val="800"/>
              </a:spcBef>
            </a:pPr>
            <a:endParaRPr lang="en-US" sz="1600" dirty="0"/>
          </a:p>
          <a:p>
            <a:pPr>
              <a:lnSpc>
                <a:spcPts val="1700"/>
              </a:lnSpc>
              <a:spcBef>
                <a:spcPts val="800"/>
              </a:spcBef>
            </a:pPr>
            <a:r>
              <a:rPr lang="en-US" sz="1600" b="0" dirty="0"/>
              <a:t>The crucial step in quicksort is </a:t>
            </a:r>
            <a:r>
              <a:rPr lang="en-US" sz="1600" b="0" dirty="0" err="1"/>
              <a:t>partioning</a:t>
            </a:r>
            <a:r>
              <a:rPr lang="en-US" sz="1600" dirty="0"/>
              <a:t> (divide into two parts such that left of </a:t>
            </a:r>
            <a:r>
              <a:rPr lang="en-US" sz="1600" b="1" dirty="0"/>
              <a:t>pivot</a:t>
            </a:r>
            <a:r>
              <a:rPr lang="en-US" sz="1600" dirty="0"/>
              <a:t> is less and right of pivot id more)</a:t>
            </a:r>
            <a:endParaRPr lang="en-US" sz="1600" b="0" dirty="0"/>
          </a:p>
        </p:txBody>
      </p:sp>
      <p:grpSp>
        <p:nvGrpSpPr>
          <p:cNvPr id="6" name="Group 5">
            <a:extLst>
              <a:ext uri="{FF2B5EF4-FFF2-40B4-BE49-F238E27FC236}">
                <a16:creationId xmlns:a16="http://schemas.microsoft.com/office/drawing/2014/main" id="{3FB5F0F8-9361-30BF-B0FF-CE78E5B30E25}"/>
              </a:ext>
            </a:extLst>
          </p:cNvPr>
          <p:cNvGrpSpPr/>
          <p:nvPr/>
        </p:nvGrpSpPr>
        <p:grpSpPr>
          <a:xfrm>
            <a:off x="1400171" y="1666136"/>
            <a:ext cx="3771909" cy="369332"/>
            <a:chOff x="1962146" y="1592633"/>
            <a:chExt cx="3771909"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3" name="TextBox 22">
              <a:extLst>
                <a:ext uri="{FF2B5EF4-FFF2-40B4-BE49-F238E27FC236}">
                  <a16:creationId xmlns:a16="http://schemas.microsoft.com/office/drawing/2014/main" id="{AC1F2BE3-B25F-8193-5300-DB75D458B16D}"/>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24" name="TextBox 23">
              <a:extLst>
                <a:ext uri="{FF2B5EF4-FFF2-40B4-BE49-F238E27FC236}">
                  <a16:creationId xmlns:a16="http://schemas.microsoft.com/office/drawing/2014/main" id="{3041E2B2-2646-C855-AAFC-6D2B1FB548D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25" name="TextBox 24">
              <a:extLst>
                <a:ext uri="{FF2B5EF4-FFF2-40B4-BE49-F238E27FC236}">
                  <a16:creationId xmlns:a16="http://schemas.microsoft.com/office/drawing/2014/main" id="{13B875C2-2098-04FF-B6BB-EDA9A5EDC17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7" name="TextBox 26">
              <a:extLst>
                <a:ext uri="{FF2B5EF4-FFF2-40B4-BE49-F238E27FC236}">
                  <a16:creationId xmlns:a16="http://schemas.microsoft.com/office/drawing/2014/main" id="{6C3B4C78-B179-41F8-F68C-C5F0AF4F2D64}"/>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28" name="TextBox 27">
              <a:extLst>
                <a:ext uri="{FF2B5EF4-FFF2-40B4-BE49-F238E27FC236}">
                  <a16:creationId xmlns:a16="http://schemas.microsoft.com/office/drawing/2014/main" id="{97576364-7650-BE0F-F94B-68FF7302035C}"/>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2" name="TextBox 1">
              <a:extLst>
                <a:ext uri="{FF2B5EF4-FFF2-40B4-BE49-F238E27FC236}">
                  <a16:creationId xmlns:a16="http://schemas.microsoft.com/office/drawing/2014/main" id="{3F131FD4-BC33-775E-AC13-BBE7DDDEBA95}"/>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 name="TextBox 2">
              <a:extLst>
                <a:ext uri="{FF2B5EF4-FFF2-40B4-BE49-F238E27FC236}">
                  <a16:creationId xmlns:a16="http://schemas.microsoft.com/office/drawing/2014/main" id="{A8551C1C-DD75-8EB5-E296-A6858A95B097}"/>
                </a:ext>
              </a:extLst>
            </p:cNvPr>
            <p:cNvSpPr txBox="1"/>
            <p:nvPr/>
          </p:nvSpPr>
          <p:spPr>
            <a:xfrm>
              <a:off x="5314954" y="1592633"/>
              <a:ext cx="419101" cy="369332"/>
            </a:xfrm>
            <a:prstGeom prst="rect">
              <a:avLst/>
            </a:prstGeom>
            <a:noFill/>
            <a:ln w="12700">
              <a:solidFill>
                <a:schemeClr val="tx1"/>
              </a:solidFill>
            </a:ln>
          </p:spPr>
          <p:txBody>
            <a:bodyPr wrap="square" rtlCol="0">
              <a:spAutoFit/>
            </a:bodyPr>
            <a:lstStyle/>
            <a:p>
              <a:pPr algn="ctr"/>
              <a:r>
                <a:rPr lang="en-US" dirty="0"/>
                <a:t>7</a:t>
              </a:r>
            </a:p>
          </p:txBody>
        </p:sp>
      </p:grpSp>
    </p:spTree>
    <p:extLst>
      <p:ext uri="{BB962C8B-B14F-4D97-AF65-F5344CB8AC3E}">
        <p14:creationId xmlns:p14="http://schemas.microsoft.com/office/powerpoint/2010/main" val="223511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pic>
        <p:nvPicPr>
          <p:cNvPr id="10" name="Picture 9">
            <a:extLst>
              <a:ext uri="{FF2B5EF4-FFF2-40B4-BE49-F238E27FC236}">
                <a16:creationId xmlns:a16="http://schemas.microsoft.com/office/drawing/2014/main" id="{C783259D-30F5-B224-5A0E-BAE39B37F76A}"/>
              </a:ext>
            </a:extLst>
          </p:cNvPr>
          <p:cNvPicPr>
            <a:picLocks noChangeAspect="1"/>
          </p:cNvPicPr>
          <p:nvPr/>
        </p:nvPicPr>
        <p:blipFill>
          <a:blip r:embed="rId3"/>
          <a:stretch>
            <a:fillRect/>
          </a:stretch>
        </p:blipFill>
        <p:spPr>
          <a:xfrm>
            <a:off x="4050251" y="1096951"/>
            <a:ext cx="2475032" cy="1352634"/>
          </a:xfrm>
          <a:prstGeom prst="rect">
            <a:avLst/>
          </a:prstGeom>
        </p:spPr>
      </p:pic>
      <p:pic>
        <p:nvPicPr>
          <p:cNvPr id="2" name="Picture 1">
            <a:extLst>
              <a:ext uri="{FF2B5EF4-FFF2-40B4-BE49-F238E27FC236}">
                <a16:creationId xmlns:a16="http://schemas.microsoft.com/office/drawing/2014/main" id="{C70163C1-887F-23D2-5BB8-7153539EAA00}"/>
              </a:ext>
            </a:extLst>
          </p:cNvPr>
          <p:cNvPicPr>
            <a:picLocks noChangeAspect="1"/>
          </p:cNvPicPr>
          <p:nvPr/>
        </p:nvPicPr>
        <p:blipFill>
          <a:blip r:embed="rId4"/>
          <a:stretch>
            <a:fillRect/>
          </a:stretch>
        </p:blipFill>
        <p:spPr>
          <a:xfrm>
            <a:off x="127790" y="1065506"/>
            <a:ext cx="3486743" cy="3752334"/>
          </a:xfrm>
          <a:prstGeom prst="rect">
            <a:avLst/>
          </a:prstGeom>
        </p:spPr>
      </p:pic>
    </p:spTree>
    <p:extLst>
      <p:ext uri="{BB962C8B-B14F-4D97-AF65-F5344CB8AC3E}">
        <p14:creationId xmlns:p14="http://schemas.microsoft.com/office/powerpoint/2010/main" val="844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4523482" y="153116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4523482" y="1531160"/>
                <a:ext cx="378822" cy="200055"/>
              </a:xfrm>
              <a:prstGeom prst="rect">
                <a:avLst/>
              </a:prstGeom>
              <a:blipFill>
                <a:blip r:embed="rId3"/>
                <a:stretch>
                  <a:fillRect l="-10000" b="-588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3804405" y="1433578"/>
            <a:ext cx="703487" cy="395222"/>
            <a:chOff x="2887840" y="1667591"/>
            <a:chExt cx="703487" cy="274825"/>
          </a:xfrm>
        </p:grpSpPr>
        <p:sp>
          <p:nvSpPr>
            <p:cNvPr id="6" name="Right Brace 5">
              <a:extLst>
                <a:ext uri="{FF2B5EF4-FFF2-40B4-BE49-F238E27FC236}">
                  <a16:creationId xmlns:a16="http://schemas.microsoft.com/office/drawing/2014/main" id="{ABEDE6B0-4A43-6601-62AC-B8C7CF37BF53}"/>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423E8B-27A5-1C4B-DBA3-034902C6B4D0}"/>
                  </a:ext>
                </a:extLst>
              </p:cNvPr>
              <p:cNvSpPr txBox="1"/>
              <p:nvPr/>
            </p:nvSpPr>
            <p:spPr>
              <a:xfrm>
                <a:off x="4567074" y="2635840"/>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2" name="TextBox 11">
                <a:extLst>
                  <a:ext uri="{FF2B5EF4-FFF2-40B4-BE49-F238E27FC236}">
                    <a16:creationId xmlns:a16="http://schemas.microsoft.com/office/drawing/2014/main" id="{90423E8B-27A5-1C4B-DBA3-034902C6B4D0}"/>
                  </a:ext>
                </a:extLst>
              </p:cNvPr>
              <p:cNvSpPr txBox="1">
                <a:spLocks noRot="1" noChangeAspect="1" noMove="1" noResize="1" noEditPoints="1" noAdjustHandles="1" noChangeArrowheads="1" noChangeShapeType="1" noTextEdit="1"/>
              </p:cNvSpPr>
              <p:nvPr/>
            </p:nvSpPr>
            <p:spPr>
              <a:xfrm>
                <a:off x="4567074" y="2635840"/>
                <a:ext cx="384849"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76F9685-71D8-FE35-DAA6-B25220FC576C}"/>
              </a:ext>
            </a:extLst>
          </p:cNvPr>
          <p:cNvGrpSpPr/>
          <p:nvPr/>
        </p:nvGrpSpPr>
        <p:grpSpPr>
          <a:xfrm>
            <a:off x="3787627" y="1959721"/>
            <a:ext cx="762210" cy="1552581"/>
            <a:chOff x="1948469" y="1624904"/>
            <a:chExt cx="762210" cy="1552581"/>
          </a:xfrm>
        </p:grpSpPr>
        <p:sp>
          <p:nvSpPr>
            <p:cNvPr id="14" name="Right Brace 13">
              <a:extLst>
                <a:ext uri="{FF2B5EF4-FFF2-40B4-BE49-F238E27FC236}">
                  <a16:creationId xmlns:a16="http://schemas.microsoft.com/office/drawing/2014/main" id="{A45EB6BA-D3A5-20A8-9A7F-904A2D9A0D00}"/>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47144C8-C528-7DDF-CF09-B4BCB2C928FE}"/>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8A456A-C928-D614-570C-B8699B0C88E4}"/>
                  </a:ext>
                </a:extLst>
              </p:cNvPr>
              <p:cNvSpPr txBox="1"/>
              <p:nvPr/>
            </p:nvSpPr>
            <p:spPr>
              <a:xfrm>
                <a:off x="4573101" y="410082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8" name="TextBox 17">
                <a:extLst>
                  <a:ext uri="{FF2B5EF4-FFF2-40B4-BE49-F238E27FC236}">
                    <a16:creationId xmlns:a16="http://schemas.microsoft.com/office/drawing/2014/main" id="{858A456A-C928-D614-570C-B8699B0C88E4}"/>
                  </a:ext>
                </a:extLst>
              </p:cNvPr>
              <p:cNvSpPr txBox="1">
                <a:spLocks noRot="1" noChangeAspect="1" noMove="1" noResize="1" noEditPoints="1" noAdjustHandles="1" noChangeArrowheads="1" noChangeShapeType="1" noTextEdit="1"/>
              </p:cNvSpPr>
              <p:nvPr/>
            </p:nvSpPr>
            <p:spPr>
              <a:xfrm>
                <a:off x="4573101" y="4100827"/>
                <a:ext cx="378822" cy="200055"/>
              </a:xfrm>
              <a:prstGeom prst="rect">
                <a:avLst/>
              </a:prstGeom>
              <a:blipFill>
                <a:blip r:embed="rId5"/>
                <a:stretch>
                  <a:fillRect l="-10000"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B76BC8-E2B4-1835-A0D4-67E4DF96D445}"/>
              </a:ext>
            </a:extLst>
          </p:cNvPr>
          <p:cNvGrpSpPr/>
          <p:nvPr/>
        </p:nvGrpSpPr>
        <p:grpSpPr>
          <a:xfrm>
            <a:off x="3787627" y="3650909"/>
            <a:ext cx="762210" cy="1100510"/>
            <a:chOff x="2871062" y="1667591"/>
            <a:chExt cx="762210" cy="765260"/>
          </a:xfrm>
        </p:grpSpPr>
        <p:sp>
          <p:nvSpPr>
            <p:cNvPr id="20" name="Right Brace 19">
              <a:extLst>
                <a:ext uri="{FF2B5EF4-FFF2-40B4-BE49-F238E27FC236}">
                  <a16:creationId xmlns:a16="http://schemas.microsoft.com/office/drawing/2014/main" id="{1140F160-6CA7-3FC1-BAA2-9B77398CE60A}"/>
                </a:ext>
              </a:extLst>
            </p:cNvPr>
            <p:cNvSpPr/>
            <p:nvPr/>
          </p:nvSpPr>
          <p:spPr>
            <a:xfrm>
              <a:off x="2871062" y="1667591"/>
              <a:ext cx="242093" cy="7652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953F853-2E0E-0948-EBEC-4413980105B1}"/>
                </a:ext>
              </a:extLst>
            </p:cNvPr>
            <p:cNvCxnSpPr/>
            <p:nvPr/>
          </p:nvCxnSpPr>
          <p:spPr>
            <a:xfrm>
              <a:off x="3113155" y="205000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3D95107E-FF31-40D4-CD9D-C8DAFA309B63}"/>
                  </a:ext>
                </a:extLst>
              </p:cNvPr>
              <p:cNvSpPr txBox="1">
                <a:spLocks/>
              </p:cNvSpPr>
              <p:nvPr/>
            </p:nvSpPr>
            <p:spPr>
              <a:xfrm>
                <a:off x="4202112" y="3154734"/>
                <a:ext cx="2366468" cy="5554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“PARTITION”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22" name="Content Placeholder 2">
                <a:extLst>
                  <a:ext uri="{FF2B5EF4-FFF2-40B4-BE49-F238E27FC236}">
                    <a16:creationId xmlns:a16="http://schemas.microsoft.com/office/drawing/2014/main" id="{3D95107E-FF31-40D4-CD9D-C8DAFA309B63}"/>
                  </a:ext>
                </a:extLst>
              </p:cNvPr>
              <p:cNvSpPr txBox="1">
                <a:spLocks noRot="1" noChangeAspect="1" noMove="1" noResize="1" noEditPoints="1" noAdjustHandles="1" noChangeArrowheads="1" noChangeShapeType="1" noTextEdit="1"/>
              </p:cNvSpPr>
              <p:nvPr/>
            </p:nvSpPr>
            <p:spPr>
              <a:xfrm>
                <a:off x="4202112" y="3154734"/>
                <a:ext cx="2366468" cy="555480"/>
              </a:xfrm>
              <a:prstGeom prst="rect">
                <a:avLst/>
              </a:prstGeom>
              <a:blipFill>
                <a:blip r:embed="rId6"/>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7D83E5D-5E0A-3B6F-C2A6-5E5AA038EFFA}"/>
              </a:ext>
            </a:extLst>
          </p:cNvPr>
          <p:cNvPicPr>
            <a:picLocks noChangeAspect="1"/>
          </p:cNvPicPr>
          <p:nvPr/>
        </p:nvPicPr>
        <p:blipFill>
          <a:blip r:embed="rId7"/>
          <a:stretch>
            <a:fillRect/>
          </a:stretch>
        </p:blipFill>
        <p:spPr>
          <a:xfrm>
            <a:off x="127790" y="1065506"/>
            <a:ext cx="3486743" cy="3752334"/>
          </a:xfrm>
          <a:prstGeom prst="rect">
            <a:avLst/>
          </a:prstGeom>
        </p:spPr>
      </p:pic>
    </p:spTree>
    <p:extLst>
      <p:ext uri="{BB962C8B-B14F-4D97-AF65-F5344CB8AC3E}">
        <p14:creationId xmlns:p14="http://schemas.microsoft.com/office/powerpoint/2010/main" val="31086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8"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perfectly 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15663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218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810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FFA10-03ED-7464-1550-28B783C22899}"/>
              </a:ext>
            </a:extLst>
          </p:cNvPr>
          <p:cNvSpPr/>
          <p:nvPr/>
        </p:nvSpPr>
        <p:spPr>
          <a:xfrm>
            <a:off x="1730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C43F9C-DF07-0EA0-3BE2-0130255BDDE6}"/>
              </a:ext>
            </a:extLst>
          </p:cNvPr>
          <p:cNvSpPr/>
          <p:nvPr/>
        </p:nvSpPr>
        <p:spPr>
          <a:xfrm>
            <a:off x="2322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405F52-B5B7-BF22-8AD1-1948F5C609F6}"/>
              </a:ext>
            </a:extLst>
          </p:cNvPr>
          <p:cNvSpPr/>
          <p:nvPr/>
        </p:nvSpPr>
        <p:spPr>
          <a:xfrm>
            <a:off x="218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CC5C6D-8812-70BC-840E-B150E89C0580}"/>
              </a:ext>
            </a:extLst>
          </p:cNvPr>
          <p:cNvSpPr/>
          <p:nvPr/>
        </p:nvSpPr>
        <p:spPr>
          <a:xfrm>
            <a:off x="974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E191AC-FE62-D218-1807-2CACF586DE1B}"/>
              </a:ext>
            </a:extLst>
          </p:cNvPr>
          <p:cNvSpPr/>
          <p:nvPr/>
        </p:nvSpPr>
        <p:spPr>
          <a:xfrm>
            <a:off x="432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F034CD-3F48-D96F-07D6-C248B5E268DA}"/>
              </a:ext>
            </a:extLst>
          </p:cNvPr>
          <p:cNvSpPr/>
          <p:nvPr/>
        </p:nvSpPr>
        <p:spPr>
          <a:xfrm>
            <a:off x="1188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BAED7D-BE91-C6AB-841A-6EAD849D4FD2}"/>
              </a:ext>
            </a:extLst>
          </p:cNvPr>
          <p:cNvSpPr/>
          <p:nvPr/>
        </p:nvSpPr>
        <p:spPr>
          <a:xfrm>
            <a:off x="1728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3709D1-46E0-5BC7-D30D-4EC85DEF7794}"/>
              </a:ext>
            </a:extLst>
          </p:cNvPr>
          <p:cNvSpPr/>
          <p:nvPr/>
        </p:nvSpPr>
        <p:spPr>
          <a:xfrm>
            <a:off x="2484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A838237-C885-38B5-83D1-F69AD041115E}"/>
              </a:ext>
            </a:extLst>
          </p:cNvPr>
          <p:cNvSpPr/>
          <p:nvPr/>
        </p:nvSpPr>
        <p:spPr>
          <a:xfrm>
            <a:off x="1943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96BB68E-CCE1-F3D6-B8C6-B3063A8AC20E}"/>
              </a:ext>
            </a:extLst>
          </p:cNvPr>
          <p:cNvSpPr/>
          <p:nvPr/>
        </p:nvSpPr>
        <p:spPr>
          <a:xfrm>
            <a:off x="2699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506114" y="4255998"/>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2799877" y="4255998"/>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func>
                      <m:funcPr>
                        <m:ctrlPr>
                          <a:rPr lang="en-US" sz="1400" i="1" smtClean="0">
                            <a:latin typeface="Cambria Math" panose="02040503050406030204" pitchFamily="18" charset="0"/>
                          </a:rPr>
                        </m:ctrlPr>
                      </m:funcPr>
                      <m:fName>
                        <m:sSub>
                          <m:sSubPr>
                            <m:ctrlPr>
                              <a:rPr lang="en-US" sz="1400" i="1" smtClean="0">
                                <a:latin typeface="Cambria Math" panose="02040503050406030204" pitchFamily="18" charset="0"/>
                              </a:rPr>
                            </m:ctrlPr>
                          </m:sSubPr>
                          <m:e>
                            <m:r>
                              <m:rPr>
                                <m:sty m:val="p"/>
                              </m:rPr>
                              <a:rPr lang="en-US" sz="1400" i="0" smtClean="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2</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i="1">
                                <a:solidFill>
                                  <a:prstClr val="black"/>
                                </a:solidFill>
                                <a:latin typeface="Cambria Math" panose="02040503050406030204" pitchFamily="18" charset="0"/>
                                <a:ea typeface="Cambria Math" panose="02040503050406030204" pitchFamily="18" charset="0"/>
                              </a:rPr>
                              <m:t>2</m:t>
                            </m:r>
                          </m:den>
                        </m:f>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Same as </a:t>
                </a:r>
                <a:r>
                  <a:rPr lang="en-US" sz="1400" dirty="0" err="1"/>
                  <a:t>mergesort</a:t>
                </a:r>
                <a:r>
                  <a:rPr lang="en-US" sz="1400" dirty="0"/>
                  <a:t> –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r>
                          <a:rPr lang="en-US" sz="1400" b="0" i="1" smtClean="0">
                            <a:latin typeface="Cambria Math" panose="02040503050406030204" pitchFamily="18" charset="0"/>
                            <a:ea typeface="Cambria Math" panose="02040503050406030204" pitchFamily="18" charset="0"/>
                          </a:rPr>
                          <m:t>𝑛</m:t>
                        </m:r>
                      </m:e>
                    </m:func>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300" dirty="0"/>
                  <a:t>However, this is the best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Tree>
    <p:extLst>
      <p:ext uri="{BB962C8B-B14F-4D97-AF65-F5344CB8AC3E}">
        <p14:creationId xmlns:p14="http://schemas.microsoft.com/office/powerpoint/2010/main" val="5629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most unbalanced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2181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470114" y="3535706"/>
            <a:ext cx="270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4701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822914" y="4261641"/>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3116114" y="4261641"/>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r>
                      <a:rPr lang="en-US" sz="1400" b="0" i="1" smtClean="0">
                        <a:solidFill>
                          <a:prstClr val="black"/>
                        </a:solidFill>
                        <a:latin typeface="Cambria Math" panose="02040503050406030204" pitchFamily="18" charset="0"/>
                        <a:ea typeface="Cambria Math" panose="02040503050406030204" pitchFamily="18" charset="0"/>
                      </a:rPr>
                      <m:t>(0)+</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Lets try to solve this </a:t>
                </a:r>
                <a:r>
                  <a:rPr lang="en-US" sz="1400" dirty="0" err="1"/>
                  <a:t>recusrsive</a:t>
                </a:r>
                <a:r>
                  <a:rPr lang="en-US" sz="1400" dirty="0"/>
                  <a:t> eqn.</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C72D51C-3390-6564-3ED2-346ADC5DC9DD}"/>
              </a:ext>
            </a:extLst>
          </p:cNvPr>
          <p:cNvSpPr/>
          <p:nvPr/>
        </p:nvSpPr>
        <p:spPr>
          <a:xfrm>
            <a:off x="722114" y="3867570"/>
            <a:ext cx="2448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5C9954-18F7-C723-6B55-4DBB96472260}"/>
              </a:ext>
            </a:extLst>
          </p:cNvPr>
          <p:cNvSpPr/>
          <p:nvPr/>
        </p:nvSpPr>
        <p:spPr>
          <a:xfrm>
            <a:off x="722114" y="3867570"/>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6"/>
                <a:stretch>
                  <a:fillRect l="-7895" b="-6250"/>
                </a:stretch>
              </a:blipFill>
            </p:spPr>
            <p:txBody>
              <a:bodyPr/>
              <a:lstStyle/>
              <a:p>
                <a:r>
                  <a:rPr lang="en-US">
                    <a:noFill/>
                  </a:rPr>
                  <a:t> </a:t>
                </a:r>
              </a:p>
            </p:txBody>
          </p:sp>
        </mc:Fallback>
      </mc:AlternateContent>
    </p:spTree>
    <p:extLst>
      <p:ext uri="{BB962C8B-B14F-4D97-AF65-F5344CB8AC3E}">
        <p14:creationId xmlns:p14="http://schemas.microsoft.com/office/powerpoint/2010/main" val="28518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8" grpId="0" animBg="1"/>
      <p:bldP spid="12" grpId="1"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0</m:t>
                        </m:r>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solidFill>
                    <a:prstClr val="black"/>
                  </a:solidFill>
                  <a:ea typeface="Cambria Math" panose="02040503050406030204" pitchFamily="18" charset="0"/>
                </a:endParaRPr>
              </a:p>
              <a:p>
                <a:pPr>
                  <a:lnSpc>
                    <a:spcPts val="1700"/>
                  </a:lnSpc>
                  <a:spcBef>
                    <a:spcPts val="800"/>
                  </a:spcBef>
                </a:pPr>
                <a:r>
                  <a:rPr lang="en-US" sz="1400" dirty="0">
                    <a:solidFill>
                      <a:prstClr val="black"/>
                    </a:solidFill>
                    <a:latin typeface="Calibri" panose="020F0502020204030204"/>
                    <a:ea typeface="+mn-ea"/>
                    <a:cs typeface="+mn-cs"/>
                  </a:rPr>
                  <a:t>Same as insertion sort – </a:t>
                </a:r>
                <a14:m>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cs typeface="+mn-cs"/>
                      </a:rPr>
                      <m:t>Θ</m:t>
                    </m:r>
                    <m:d>
                      <m:dPr>
                        <m:ctrlPr>
                          <a:rPr lang="en-US" sz="1400" i="1">
                            <a:solidFill>
                              <a:prstClr val="black"/>
                            </a:solidFill>
                            <a:latin typeface="Cambria Math" panose="02040503050406030204" pitchFamily="18" charset="0"/>
                            <a:ea typeface="Cambria Math" panose="02040503050406030204" pitchFamily="18" charset="0"/>
                            <a:cs typeface="+mn-cs"/>
                          </a:rPr>
                        </m:ctrlPr>
                      </m:dPr>
                      <m:e>
                        <m:sSup>
                          <m:sSupPr>
                            <m:ctrlPr>
                              <a:rPr lang="en-US" sz="1400" b="0" i="1" smtClean="0">
                                <a:solidFill>
                                  <a:prstClr val="black"/>
                                </a:solidFill>
                                <a:latin typeface="Cambria Math" panose="02040503050406030204" pitchFamily="18" charset="0"/>
                                <a:ea typeface="Cambria Math" panose="02040503050406030204" pitchFamily="18" charset="0"/>
                                <a:cs typeface="+mn-cs"/>
                              </a:rPr>
                            </m:ctrlPr>
                          </m:sSupPr>
                          <m:e>
                            <m:r>
                              <a:rPr lang="en-US" sz="1400" i="1">
                                <a:solidFill>
                                  <a:prstClr val="black"/>
                                </a:solidFill>
                                <a:latin typeface="Cambria Math" panose="02040503050406030204" pitchFamily="18" charset="0"/>
                                <a:ea typeface="Cambria Math" panose="02040503050406030204" pitchFamily="18" charset="0"/>
                                <a:cs typeface="+mn-cs"/>
                              </a:rPr>
                              <m:t>𝑛</m:t>
                            </m:r>
                          </m:e>
                          <m:sup>
                            <m:r>
                              <a:rPr lang="en-US" sz="1400" b="0" i="1" smtClean="0">
                                <a:solidFill>
                                  <a:prstClr val="black"/>
                                </a:solidFill>
                                <a:latin typeface="Cambria Math" panose="02040503050406030204" pitchFamily="18" charset="0"/>
                                <a:ea typeface="Cambria Math" panose="02040503050406030204" pitchFamily="18" charset="0"/>
                                <a:cs typeface="+mn-cs"/>
                              </a:rPr>
                              <m:t>2</m:t>
                            </m:r>
                          </m:sup>
                        </m:sSup>
                      </m:e>
                    </m:d>
                  </m:oMath>
                </a14:m>
                <a:endParaRPr lang="en-US" sz="1400" dirty="0">
                  <a:solidFill>
                    <a:prstClr val="black"/>
                  </a:solidFill>
                  <a:latin typeface="Calibri" panose="020F0502020204030204"/>
                  <a:ea typeface="Cambria Math" panose="02040503050406030204" pitchFamily="18" charset="0"/>
                  <a:cs typeface="+mn-cs"/>
                </a:endParaRPr>
              </a:p>
              <a:p>
                <a:pPr>
                  <a:lnSpc>
                    <a:spcPts val="1700"/>
                  </a:lnSpc>
                  <a:spcBef>
                    <a:spcPts val="800"/>
                  </a:spcBef>
                </a:pPr>
                <a:r>
                  <a:rPr lang="en-US" sz="1300" dirty="0">
                    <a:solidFill>
                      <a:prstClr val="black"/>
                    </a:solidFill>
                    <a:latin typeface="Calibri" panose="020F0502020204030204"/>
                    <a:ea typeface="+mn-ea"/>
                    <a:cs typeface="+mn-cs"/>
                  </a:rPr>
                  <a:t>This is the worst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3"/>
                <a:stretch>
                  <a:fillRect l="-389" t="-13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4"/>
                <a:stretch>
                  <a:fillRect l="-7895"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56B64A5C-9F95-8E19-3688-CD79A10B9E80}"/>
              </a:ext>
            </a:extLst>
          </p:cNvPr>
          <p:cNvGrpSpPr/>
          <p:nvPr/>
        </p:nvGrpSpPr>
        <p:grpSpPr>
          <a:xfrm>
            <a:off x="280706" y="1095903"/>
            <a:ext cx="432000" cy="432000"/>
            <a:chOff x="280706" y="1095903"/>
            <a:chExt cx="432000" cy="432000"/>
          </a:xfrm>
        </p:grpSpPr>
        <p:sp>
          <p:nvSpPr>
            <p:cNvPr id="13" name="Oval 12">
              <a:extLst>
                <a:ext uri="{FF2B5EF4-FFF2-40B4-BE49-F238E27FC236}">
                  <a16:creationId xmlns:a16="http://schemas.microsoft.com/office/drawing/2014/main" id="{30AF9C18-8E68-F700-158D-FA8E3662A5FE}"/>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C834B1-E7BA-9E0F-2D58-EAA51BAC9C19}"/>
                    </a:ext>
                  </a:extLst>
                </p:cNvPr>
                <p:cNvSpPr txBox="1"/>
                <p:nvPr/>
              </p:nvSpPr>
              <p:spPr>
                <a:xfrm>
                  <a:off x="339163" y="1188792"/>
                  <a:ext cx="315086" cy="246221"/>
                </a:xfrm>
                <a:prstGeom prst="rect">
                  <a:avLst/>
                </a:prstGeom>
                <a:noFill/>
              </p:spPr>
              <p:txBody>
                <a:bodyPr wrap="none" rtlCol="0">
                  <a:spAutoFit/>
                </a:bodyPr>
                <a:lstStyle/>
                <a:p>
                  <a:r>
                    <a:rPr lang="en-US" sz="1000" b="0" dirty="0"/>
                    <a:t>c</a:t>
                  </a:r>
                  <a14:m>
                    <m:oMath xmlns:m="http://schemas.openxmlformats.org/officeDocument/2006/math">
                      <m:r>
                        <a:rPr lang="en-US" sz="1000" b="0" i="1" smtClean="0">
                          <a:latin typeface="Cambria Math" panose="02040503050406030204" pitchFamily="18" charset="0"/>
                        </a:rPr>
                        <m:t>𝑛</m:t>
                      </m:r>
                    </m:oMath>
                  </a14:m>
                  <a:endParaRPr lang="en-US" sz="1000" dirty="0"/>
                </a:p>
              </p:txBody>
            </p:sp>
          </mc:Choice>
          <mc:Fallback xmlns="">
            <p:sp>
              <p:nvSpPr>
                <p:cNvPr id="18" name="TextBox 17">
                  <a:extLst>
                    <a:ext uri="{FF2B5EF4-FFF2-40B4-BE49-F238E27FC236}">
                      <a16:creationId xmlns:a16="http://schemas.microsoft.com/office/drawing/2014/main" id="{54C834B1-E7BA-9E0F-2D58-EAA51BAC9C19}"/>
                    </a:ext>
                  </a:extLst>
                </p:cNvPr>
                <p:cNvSpPr txBox="1">
                  <a:spLocks noRot="1" noChangeAspect="1" noMove="1" noResize="1" noEditPoints="1" noAdjustHandles="1" noChangeArrowheads="1" noChangeShapeType="1" noTextEdit="1"/>
                </p:cNvSpPr>
                <p:nvPr/>
              </p:nvSpPr>
              <p:spPr>
                <a:xfrm>
                  <a:off x="339163" y="1188792"/>
                  <a:ext cx="315086" cy="246221"/>
                </a:xfrm>
                <a:prstGeom prst="rect">
                  <a:avLst/>
                </a:prstGeom>
                <a:blipFill>
                  <a:blip r:embed="rId5"/>
                  <a:stretch>
                    <a:fillRect b="-1500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F7174461-1591-6370-9E74-0FAAF3AACF36}"/>
              </a:ext>
            </a:extLst>
          </p:cNvPr>
          <p:cNvGrpSpPr/>
          <p:nvPr/>
        </p:nvGrpSpPr>
        <p:grpSpPr>
          <a:xfrm>
            <a:off x="606479" y="1561282"/>
            <a:ext cx="565476" cy="432000"/>
            <a:chOff x="223372" y="1095903"/>
            <a:chExt cx="565476" cy="432000"/>
          </a:xfrm>
        </p:grpSpPr>
        <p:sp>
          <p:nvSpPr>
            <p:cNvPr id="21" name="Oval 20">
              <a:extLst>
                <a:ext uri="{FF2B5EF4-FFF2-40B4-BE49-F238E27FC236}">
                  <a16:creationId xmlns:a16="http://schemas.microsoft.com/office/drawing/2014/main" id="{5DB407F8-F992-BDD6-CD19-BF0FDABCDC13}"/>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E2A9AA8-1D8A-0D73-EEED-0645EFC25121}"/>
                    </a:ext>
                  </a:extLst>
                </p:cNvPr>
                <p:cNvSpPr txBox="1"/>
                <p:nvPr/>
              </p:nvSpPr>
              <p:spPr>
                <a:xfrm>
                  <a:off x="223372" y="1199593"/>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−1)</m:t>
                      </m:r>
                    </m:oMath>
                  </a14:m>
                  <a:endParaRPr lang="en-US" sz="800" dirty="0"/>
                </a:p>
              </p:txBody>
            </p:sp>
          </mc:Choice>
          <mc:Fallback xmlns="">
            <p:sp>
              <p:nvSpPr>
                <p:cNvPr id="22" name="TextBox 21">
                  <a:extLst>
                    <a:ext uri="{FF2B5EF4-FFF2-40B4-BE49-F238E27FC236}">
                      <a16:creationId xmlns:a16="http://schemas.microsoft.com/office/drawing/2014/main" id="{0E2A9AA8-1D8A-0D73-EEED-0645EFC25121}"/>
                    </a:ext>
                  </a:extLst>
                </p:cNvPr>
                <p:cNvSpPr txBox="1">
                  <a:spLocks noRot="1" noChangeAspect="1" noMove="1" noResize="1" noEditPoints="1" noAdjustHandles="1" noChangeArrowheads="1" noChangeShapeType="1" noTextEdit="1"/>
                </p:cNvSpPr>
                <p:nvPr/>
              </p:nvSpPr>
              <p:spPr>
                <a:xfrm>
                  <a:off x="223372" y="1199593"/>
                  <a:ext cx="565476" cy="215444"/>
                </a:xfrm>
                <a:prstGeom prst="rect">
                  <a:avLst/>
                </a:prstGeom>
                <a:blipFill>
                  <a:blip r:embed="rId6"/>
                  <a:stretch>
                    <a:fillRect b="-1176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90F330C5-85F2-D42B-7493-0FBBD2BDB1FF}"/>
              </a:ext>
            </a:extLst>
          </p:cNvPr>
          <p:cNvGrpSpPr/>
          <p:nvPr/>
        </p:nvGrpSpPr>
        <p:grpSpPr>
          <a:xfrm>
            <a:off x="1065728" y="2026662"/>
            <a:ext cx="565476" cy="432000"/>
            <a:chOff x="213968" y="1095903"/>
            <a:chExt cx="565476" cy="432000"/>
          </a:xfrm>
        </p:grpSpPr>
        <p:sp>
          <p:nvSpPr>
            <p:cNvPr id="30" name="Oval 29">
              <a:extLst>
                <a:ext uri="{FF2B5EF4-FFF2-40B4-BE49-F238E27FC236}">
                  <a16:creationId xmlns:a16="http://schemas.microsoft.com/office/drawing/2014/main" id="{65C3B334-0313-4400-2939-AF0ED6D337F4}"/>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35ED56-4E91-1120-A850-1A01BB458416}"/>
                    </a:ext>
                  </a:extLst>
                </p:cNvPr>
                <p:cNvSpPr txBox="1"/>
                <p:nvPr/>
              </p:nvSpPr>
              <p:spPr>
                <a:xfrm>
                  <a:off x="213968" y="1207079"/>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−2)</m:t>
                      </m:r>
                    </m:oMath>
                  </a14:m>
                  <a:endParaRPr lang="en-US" sz="800" dirty="0"/>
                </a:p>
              </p:txBody>
            </p:sp>
          </mc:Choice>
          <mc:Fallback xmlns="">
            <p:sp>
              <p:nvSpPr>
                <p:cNvPr id="31" name="TextBox 30">
                  <a:extLst>
                    <a:ext uri="{FF2B5EF4-FFF2-40B4-BE49-F238E27FC236}">
                      <a16:creationId xmlns:a16="http://schemas.microsoft.com/office/drawing/2014/main" id="{DD35ED56-4E91-1120-A850-1A01BB458416}"/>
                    </a:ext>
                  </a:extLst>
                </p:cNvPr>
                <p:cNvSpPr txBox="1">
                  <a:spLocks noRot="1" noChangeAspect="1" noMove="1" noResize="1" noEditPoints="1" noAdjustHandles="1" noChangeArrowheads="1" noChangeShapeType="1" noTextEdit="1"/>
                </p:cNvSpPr>
                <p:nvPr/>
              </p:nvSpPr>
              <p:spPr>
                <a:xfrm>
                  <a:off x="213968" y="1207079"/>
                  <a:ext cx="565476" cy="215444"/>
                </a:xfrm>
                <a:prstGeom prst="rect">
                  <a:avLst/>
                </a:prstGeom>
                <a:blipFill>
                  <a:blip r:embed="rId7"/>
                  <a:stretch>
                    <a:fillRect b="-11111"/>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2BA6DA97-4AD9-A5A1-5843-27DE56400220}"/>
              </a:ext>
            </a:extLst>
          </p:cNvPr>
          <p:cNvGrpSpPr/>
          <p:nvPr/>
        </p:nvGrpSpPr>
        <p:grpSpPr>
          <a:xfrm>
            <a:off x="1564466" y="2536684"/>
            <a:ext cx="301829" cy="358800"/>
            <a:chOff x="1389914" y="2327737"/>
            <a:chExt cx="301829" cy="358800"/>
          </a:xfrm>
        </p:grpSpPr>
        <p:sp>
          <p:nvSpPr>
            <p:cNvPr id="33" name="Oval 32">
              <a:extLst>
                <a:ext uri="{FF2B5EF4-FFF2-40B4-BE49-F238E27FC236}">
                  <a16:creationId xmlns:a16="http://schemas.microsoft.com/office/drawing/2014/main" id="{52BB4255-947A-C193-32B9-35182EC49E3F}"/>
                </a:ext>
              </a:extLst>
            </p:cNvPr>
            <p:cNvSpPr/>
            <p:nvPr/>
          </p:nvSpPr>
          <p:spPr>
            <a:xfrm>
              <a:off x="1389914" y="23277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ED3E7F4-A858-104A-F31A-1AF5CD080870}"/>
                </a:ext>
              </a:extLst>
            </p:cNvPr>
            <p:cNvSpPr/>
            <p:nvPr/>
          </p:nvSpPr>
          <p:spPr>
            <a:xfrm>
              <a:off x="1513829" y="24801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41E4B8D-7E82-5538-13BA-DDA7F683ECA9}"/>
                </a:ext>
              </a:extLst>
            </p:cNvPr>
            <p:cNvSpPr/>
            <p:nvPr/>
          </p:nvSpPr>
          <p:spPr>
            <a:xfrm>
              <a:off x="1637743" y="26325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DA77391-7F08-52B5-E804-27C0E51F9AAC}"/>
              </a:ext>
            </a:extLst>
          </p:cNvPr>
          <p:cNvGrpSpPr/>
          <p:nvPr/>
        </p:nvGrpSpPr>
        <p:grpSpPr>
          <a:xfrm>
            <a:off x="1872421" y="2949054"/>
            <a:ext cx="432000" cy="432000"/>
            <a:chOff x="280706" y="1095903"/>
            <a:chExt cx="432000" cy="432000"/>
          </a:xfrm>
        </p:grpSpPr>
        <p:sp>
          <p:nvSpPr>
            <p:cNvPr id="50" name="Oval 49">
              <a:extLst>
                <a:ext uri="{FF2B5EF4-FFF2-40B4-BE49-F238E27FC236}">
                  <a16:creationId xmlns:a16="http://schemas.microsoft.com/office/drawing/2014/main" id="{DF58BDEF-6A38-1690-A832-DF32722EDD20}"/>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TextBox 50">
              <a:extLst>
                <a:ext uri="{FF2B5EF4-FFF2-40B4-BE49-F238E27FC236}">
                  <a16:creationId xmlns:a16="http://schemas.microsoft.com/office/drawing/2014/main" id="{2716D1A7-B1B6-A758-6C9B-37A45F30A41F}"/>
                </a:ext>
              </a:extLst>
            </p:cNvPr>
            <p:cNvSpPr txBox="1"/>
            <p:nvPr/>
          </p:nvSpPr>
          <p:spPr>
            <a:xfrm>
              <a:off x="339163" y="1188792"/>
              <a:ext cx="304892" cy="246221"/>
            </a:xfrm>
            <a:prstGeom prst="rect">
              <a:avLst/>
            </a:prstGeom>
            <a:noFill/>
          </p:spPr>
          <p:txBody>
            <a:bodyPr wrap="none" rtlCol="0">
              <a:spAutoFit/>
            </a:bodyPr>
            <a:lstStyle/>
            <a:p>
              <a:r>
                <a:rPr lang="en-US" sz="1000" b="0" dirty="0"/>
                <a:t>2c</a:t>
              </a:r>
              <a:endParaRPr lang="en-US" sz="1000" dirty="0"/>
            </a:p>
          </p:txBody>
        </p:sp>
      </p:grpSp>
      <p:cxnSp>
        <p:nvCxnSpPr>
          <p:cNvPr id="52" name="Straight Arrow Connector 51">
            <a:extLst>
              <a:ext uri="{FF2B5EF4-FFF2-40B4-BE49-F238E27FC236}">
                <a16:creationId xmlns:a16="http://schemas.microsoft.com/office/drawing/2014/main" id="{2783E406-A68C-0173-4AE9-DC9F10186DA1}"/>
              </a:ext>
            </a:extLst>
          </p:cNvPr>
          <p:cNvCxnSpPr>
            <a:cxnSpLocks/>
            <a:stCxn id="13" idx="5"/>
          </p:cNvCxnSpPr>
          <p:nvPr/>
        </p:nvCxnSpPr>
        <p:spPr>
          <a:xfrm>
            <a:off x="649441" y="1464638"/>
            <a:ext cx="128226" cy="14197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D6A7576-3A5F-7257-2E80-6E6DD93153D4}"/>
              </a:ext>
            </a:extLst>
          </p:cNvPr>
          <p:cNvCxnSpPr>
            <a:cxnSpLocks/>
          </p:cNvCxnSpPr>
          <p:nvPr/>
        </p:nvCxnSpPr>
        <p:spPr>
          <a:xfrm>
            <a:off x="1031700" y="1917845"/>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845131B-45D8-9492-7E62-25B21214112B}"/>
              </a:ext>
            </a:extLst>
          </p:cNvPr>
          <p:cNvCxnSpPr>
            <a:cxnSpLocks/>
          </p:cNvCxnSpPr>
          <p:nvPr/>
        </p:nvCxnSpPr>
        <p:spPr>
          <a:xfrm>
            <a:off x="2235770" y="3338141"/>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D5112F9-A61C-39AB-BCFA-DD6E38B9D493}"/>
              </a:ext>
            </a:extLst>
          </p:cNvPr>
          <p:cNvSpPr txBox="1"/>
          <p:nvPr/>
        </p:nvSpPr>
        <p:spPr>
          <a:xfrm>
            <a:off x="2019205" y="3518005"/>
            <a:ext cx="737702" cy="261610"/>
          </a:xfrm>
          <a:prstGeom prst="rect">
            <a:avLst/>
          </a:prstGeom>
          <a:noFill/>
          <a:ln>
            <a:solidFill>
              <a:schemeClr val="tx1"/>
            </a:solidFill>
          </a:ln>
        </p:spPr>
        <p:txBody>
          <a:bodyPr wrap="none" rtlCol="0">
            <a:spAutoFit/>
          </a:bodyPr>
          <a:lstStyle/>
          <a:p>
            <a:r>
              <a:rPr lang="en-US" sz="1100" dirty="0"/>
              <a:t>Base case</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46A1379-9C83-A0B6-F08A-CAB812EAF77B}"/>
                  </a:ext>
                </a:extLst>
              </p:cNvPr>
              <p:cNvSpPr txBox="1">
                <a:spLocks/>
              </p:cNvSpPr>
              <p:nvPr/>
            </p:nvSpPr>
            <p:spPr>
              <a:xfrm>
                <a:off x="3314652" y="1116381"/>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Base case = </a:t>
                </a:r>
                <a14:m>
                  <m:oMath xmlns:m="http://schemas.openxmlformats.org/officeDocument/2006/math">
                    <m:r>
                      <a:rPr lang="en-US" sz="1400" b="0" i="1" smtClean="0">
                        <a:latin typeface="Cambria Math" panose="02040503050406030204" pitchFamily="18" charset="0"/>
                        <a:ea typeface="Cambria Math" panose="02040503050406030204" pitchFamily="18" charset="0"/>
                      </a:rPr>
                      <m:t>𝑐𝑜𝑛𝑠𝑡</m:t>
                    </m:r>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400" dirty="0"/>
                  <a:t>Internal cost at level </a:t>
                </a:r>
                <a14:m>
                  <m:oMath xmlns:m="http://schemas.openxmlformats.org/officeDocument/2006/math">
                    <m:r>
                      <a:rPr lang="en-US" sz="1400" b="0" i="1" smtClean="0">
                        <a:latin typeface="Cambria Math" panose="02040503050406030204" pitchFamily="18" charset="0"/>
                      </a:rPr>
                      <m:t>𝑖</m:t>
                    </m:r>
                  </m:oMath>
                </a14:m>
                <a:r>
                  <a:rPr lang="en-US" sz="1400" dirty="0"/>
                  <a:t> is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a14:m>
                <a:endParaRPr lang="en-US" sz="1400" dirty="0"/>
              </a:p>
              <a:p>
                <a:pPr>
                  <a:lnSpc>
                    <a:spcPts val="1700"/>
                  </a:lnSpc>
                  <a:spcBef>
                    <a:spcPts val="800"/>
                  </a:spcBef>
                  <a:spcAft>
                    <a:spcPts val="600"/>
                  </a:spcAft>
                </a:pPr>
                <a:r>
                  <a:rPr lang="en-US" sz="1400" dirty="0"/>
                  <a:t>Total internal cost</a:t>
                </a:r>
                <a:br>
                  <a:rPr lang="en-US" sz="1400" dirty="0"/>
                </a:br>
                <a14:m>
                  <m:oMath xmlns:m="http://schemas.openxmlformats.org/officeDocument/2006/math">
                    <m:r>
                      <a:rPr lang="en-US" sz="1400" b="0" i="1" smtClean="0">
                        <a:latin typeface="Cambria Math" panose="02040503050406030204" pitchFamily="18" charset="0"/>
                      </a:rPr>
                      <m:t>𝑐</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2+3+…</m:t>
                        </m:r>
                        <m:r>
                          <a:rPr lang="en-US" sz="1400" b="0" i="1" smtClean="0">
                            <a:latin typeface="Cambria Math" panose="02040503050406030204" pitchFamily="18" charset="0"/>
                          </a:rPr>
                          <m:t>𝑛</m:t>
                        </m:r>
                      </m:e>
                    </m:d>
                  </m:oMath>
                </a14:m>
                <a:br>
                  <a:rPr lang="en-US" sz="1400" b="0" dirty="0"/>
                </a:br>
                <a:br>
                  <a:rPr lang="en-US" sz="1400" b="0" dirty="0"/>
                </a:b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𝑐</m:t>
                    </m:r>
                    <m:d>
                      <m:dPr>
                        <m:begChr m:val="["/>
                        <m:endChr m:val="]"/>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−1</m:t>
                        </m:r>
                      </m:e>
                    </m:d>
                  </m:oMath>
                </a14:m>
                <a:br>
                  <a:rPr lang="en-US" sz="1400" dirty="0"/>
                </a:br>
                <a14:m>
                  <m:oMath xmlns:m="http://schemas.openxmlformats.org/officeDocument/2006/math">
                    <m:r>
                      <a:rPr lang="en-US" sz="1400" b="0" i="1"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67" name="Content Placeholder 2">
                <a:extLst>
                  <a:ext uri="{FF2B5EF4-FFF2-40B4-BE49-F238E27FC236}">
                    <a16:creationId xmlns:a16="http://schemas.microsoft.com/office/drawing/2014/main" id="{F46A1379-9C83-A0B6-F08A-CAB812EAF77B}"/>
                  </a:ext>
                </a:extLst>
              </p:cNvPr>
              <p:cNvSpPr txBox="1">
                <a:spLocks noRot="1" noChangeAspect="1" noMove="1" noResize="1" noEditPoints="1" noAdjustHandles="1" noChangeArrowheads="1" noChangeShapeType="1" noTextEdit="1"/>
              </p:cNvSpPr>
              <p:nvPr/>
            </p:nvSpPr>
            <p:spPr>
              <a:xfrm>
                <a:off x="3314652" y="1116381"/>
                <a:ext cx="3253927" cy="1852102"/>
              </a:xfrm>
              <a:prstGeom prst="rect">
                <a:avLst/>
              </a:prstGeom>
              <a:blipFill>
                <a:blip r:embed="rId8"/>
                <a:stretch>
                  <a:fillRect l="-389" t="-1361"/>
                </a:stretch>
              </a:blipFill>
            </p:spPr>
            <p:txBody>
              <a:bodyPr/>
              <a:lstStyle/>
              <a:p>
                <a:r>
                  <a:rPr lang="en-US">
                    <a:noFill/>
                  </a:rPr>
                  <a:t> </a:t>
                </a:r>
              </a:p>
            </p:txBody>
          </p:sp>
        </mc:Fallback>
      </mc:AlternateContent>
    </p:spTree>
    <p:extLst>
      <p:ext uri="{BB962C8B-B14F-4D97-AF65-F5344CB8AC3E}">
        <p14:creationId xmlns:p14="http://schemas.microsoft.com/office/powerpoint/2010/main" val="18109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What should the input look like for the best case?</a:t>
                </a:r>
              </a:p>
              <a:p>
                <a:pPr lvl="1">
                  <a:lnSpc>
                    <a:spcPts val="1700"/>
                  </a:lnSpc>
                  <a:spcBef>
                    <a:spcPts val="400"/>
                  </a:spcBef>
                </a:pPr>
                <a:r>
                  <a:rPr lang="en-US" sz="1200" dirty="0"/>
                  <a:t>The medians are chosen as pivots always</a:t>
                </a:r>
              </a:p>
              <a:p>
                <a:pPr>
                  <a:lnSpc>
                    <a:spcPts val="1700"/>
                  </a:lnSpc>
                  <a:spcBef>
                    <a:spcPts val="400"/>
                  </a:spcBef>
                </a:pPr>
                <a:r>
                  <a:rPr lang="en-US" sz="1600" dirty="0"/>
                  <a:t>What should the input look like for the worst case?</a:t>
                </a:r>
              </a:p>
              <a:p>
                <a:pPr lvl="1">
                  <a:lnSpc>
                    <a:spcPts val="1700"/>
                  </a:lnSpc>
                  <a:spcBef>
                    <a:spcPts val="400"/>
                  </a:spcBef>
                </a:pPr>
                <a:r>
                  <a:rPr lang="en-US" sz="1200" dirty="0"/>
                  <a:t>The input array is already sorted</a:t>
                </a:r>
              </a:p>
              <a:p>
                <a:pPr>
                  <a:lnSpc>
                    <a:spcPts val="1700"/>
                  </a:lnSpc>
                  <a:spcBef>
                    <a:spcPts val="400"/>
                  </a:spcBef>
                </a:pPr>
                <a:r>
                  <a:rPr lang="en-US" sz="1600" dirty="0"/>
                  <a:t>Probability of getting an already sorted array is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den>
                    </m:f>
                  </m:oMath>
                </a14:m>
                <a:endParaRPr lang="en-US" sz="1600" dirty="0"/>
              </a:p>
              <a:p>
                <a:pPr>
                  <a:lnSpc>
                    <a:spcPts val="1700"/>
                  </a:lnSpc>
                  <a:spcBef>
                    <a:spcPts val="400"/>
                  </a:spcBef>
                </a:pPr>
                <a:endParaRPr lang="en-US" sz="1600" dirty="0"/>
              </a:p>
              <a:p>
                <a:pPr>
                  <a:lnSpc>
                    <a:spcPts val="1700"/>
                  </a:lnSpc>
                  <a:spcBef>
                    <a:spcPts val="600"/>
                  </a:spcBef>
                </a:pPr>
                <a:r>
                  <a:rPr lang="en-US" sz="1600" dirty="0"/>
                  <a:t>However, the problem can be tackled if instead of always taking the first element as pivot, we take any element as pivot in random</a:t>
                </a:r>
              </a:p>
              <a:p>
                <a:pPr>
                  <a:lnSpc>
                    <a:spcPts val="1700"/>
                  </a:lnSpc>
                  <a:spcBef>
                    <a:spcPts val="600"/>
                  </a:spcBef>
                </a:pPr>
                <a:r>
                  <a:rPr lang="en-US" sz="1600" dirty="0"/>
                  <a:t>The average-case time complexity of the randomized version of quicksort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600"/>
                  </a:spcBef>
                </a:pPr>
                <a:r>
                  <a:rPr lang="en-US" sz="1600" dirty="0"/>
                  <a:t>The proof of this involves a more complicated recurrence than we have seen so far.</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spTree>
    <p:extLst>
      <p:ext uri="{BB962C8B-B14F-4D97-AF65-F5344CB8AC3E}">
        <p14:creationId xmlns:p14="http://schemas.microsoft.com/office/powerpoint/2010/main" val="192064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We will follow “Introduction to Algorithms and Data Structures” by M. J. </a:t>
                </a:r>
                <a:r>
                  <a:rPr lang="en-US" sz="1600" dirty="0" err="1"/>
                  <a:t>Dinneen</a:t>
                </a:r>
                <a:r>
                  <a:rPr lang="en-US" sz="1600" dirty="0"/>
                  <a:t>, G. </a:t>
                </a:r>
                <a:r>
                  <a:rPr lang="en-US" sz="1600" dirty="0" err="1"/>
                  <a:t>Gimelfarb</a:t>
                </a:r>
                <a:r>
                  <a:rPr lang="en-US" sz="1600" dirty="0"/>
                  <a:t>, M. C. Wilson for the proof</a:t>
                </a:r>
              </a:p>
              <a:p>
                <a:pPr>
                  <a:lnSpc>
                    <a:spcPts val="1700"/>
                  </a:lnSpc>
                  <a:spcBef>
                    <a:spcPts val="400"/>
                  </a:spcBef>
                </a:pPr>
                <a:r>
                  <a:rPr lang="en-US" sz="1600" dirty="0"/>
                  <a:t>Let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denote the average-case running time for size </a:t>
                </a:r>
                <a14:m>
                  <m:oMath xmlns:m="http://schemas.openxmlformats.org/officeDocument/2006/math">
                    <m:r>
                      <a:rPr lang="en-US" sz="1600" b="0" i="1" smtClean="0">
                        <a:latin typeface="Cambria Math" panose="02040503050406030204" pitchFamily="18" charset="0"/>
                      </a:rPr>
                      <m:t>𝑛</m:t>
                    </m:r>
                  </m:oMath>
                </a14:m>
                <a:r>
                  <a:rPr lang="en-US" sz="1600" dirty="0"/>
                  <a:t> list</a:t>
                </a:r>
              </a:p>
              <a:p>
                <a:pPr>
                  <a:lnSpc>
                    <a:spcPts val="1700"/>
                  </a:lnSpc>
                  <a:spcBef>
                    <a:spcPts val="400"/>
                  </a:spcBef>
                </a:pPr>
                <a:r>
                  <a:rPr lang="en-US" sz="1600" dirty="0"/>
                  <a:t>In the first step, the time taken to compare all the elements with the pivot is </a:t>
                </a:r>
                <a14:m>
                  <m:oMath xmlns:m="http://schemas.openxmlformats.org/officeDocument/2006/math">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Let </a:t>
                </a:r>
                <a14:m>
                  <m:oMath xmlns:m="http://schemas.openxmlformats.org/officeDocument/2006/math">
                    <m:r>
                      <a:rPr lang="en-US" sz="1600" b="0" i="0"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oMath>
                </a14:m>
                <a:r>
                  <a:rPr lang="en-US" sz="1600" dirty="0"/>
                  <a:t> is the final position of the pivot. So, the two </a:t>
                </a:r>
                <a:r>
                  <a:rPr lang="en-US" sz="1600" dirty="0" err="1"/>
                  <a:t>sublists</a:t>
                </a:r>
                <a:r>
                  <a:rPr lang="en-US" sz="1600" dirty="0"/>
                  <a:t> are of size </a:t>
                </a:r>
                <a14:m>
                  <m:oMath xmlns:m="http://schemas.openxmlformats.org/officeDocument/2006/math">
                    <m:r>
                      <a:rPr lang="en-US" sz="1600" b="0" i="1" smtClean="0">
                        <a:latin typeface="Cambria Math" panose="02040503050406030204" pitchFamily="18" charset="0"/>
                      </a:rPr>
                      <m:t>𝑖</m:t>
                    </m:r>
                  </m:oMath>
                </a14:m>
                <a:r>
                  <a:rPr lang="en-US" sz="1600" dirty="0"/>
                  <a:t> and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dirty="0"/>
                  <a:t> respectively</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lvl="1">
                  <a:lnSpc>
                    <a:spcPts val="1700"/>
                  </a:lnSpc>
                  <a:spcBef>
                    <a:spcPts val="400"/>
                  </a:spcBef>
                </a:pPr>
                <a:r>
                  <a:rPr lang="en-US" sz="1200" dirty="0"/>
                  <a:t>Small detail: Last term should be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e>
                    </m:d>
                    <m:r>
                      <a:rPr lang="en-US" sz="1200" b="0" i="0" smtClean="0">
                        <a:latin typeface="Cambria Math" panose="02040503050406030204" pitchFamily="18" charset="0"/>
                        <a:ea typeface="Cambria Math" panose="02040503050406030204" pitchFamily="18" charset="0"/>
                      </a:rPr>
                      <m:t>,</m:t>
                    </m:r>
                  </m:oMath>
                </a14:m>
                <a:r>
                  <a:rPr lang="en-US" sz="1200" dirty="0"/>
                  <a:t> as it depends on the exact </a:t>
                </a:r>
                <a:r>
                  <a:rPr lang="en-US" sz="1200" dirty="0" err="1"/>
                  <a:t>implementaiton</a:t>
                </a:r>
                <a:r>
                  <a:rPr lang="en-US" sz="1200" dirty="0"/>
                  <a:t> (e.g., whether comparison starts from pivot or one element after, etc.)</a:t>
                </a:r>
              </a:p>
              <a:p>
                <a:pPr marL="0" indent="0">
                  <a:lnSpc>
                    <a:spcPts val="1700"/>
                  </a:lnSpc>
                  <a:spcBef>
                    <a:spcPts val="400"/>
                  </a:spcBef>
                  <a:buNone/>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730719" y="2880483"/>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36364" r="-27273"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50000" r="-30000"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41" r="-4412" b="-4762"/>
                  </a:stretch>
                </a:blipFill>
              </p:spPr>
              <p:txBody>
                <a:bodyPr/>
                <a:lstStyle/>
                <a:p>
                  <a:r>
                    <a:rPr lang="en-US">
                      <a:noFill/>
                    </a:rPr>
                    <a:t> </a:t>
                  </a:r>
                </a:p>
              </p:txBody>
            </p:sp>
          </mc:Fallback>
        </mc:AlternateContent>
      </p:grpSp>
    </p:spTree>
    <p:extLst>
      <p:ext uri="{BB962C8B-B14F-4D97-AF65-F5344CB8AC3E}">
        <p14:creationId xmlns:p14="http://schemas.microsoft.com/office/powerpoint/2010/main" val="3569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The final pivot position </a:t>
                </a:r>
                <a14:m>
                  <m:oMath xmlns:m="http://schemas.openxmlformats.org/officeDocument/2006/math">
                    <m:r>
                      <a:rPr lang="en-US" sz="1600" b="0" i="1" smtClean="0">
                        <a:latin typeface="Cambria Math" panose="02040503050406030204" pitchFamily="18" charset="0"/>
                      </a:rPr>
                      <m:t>𝑖</m:t>
                    </m:r>
                  </m:oMath>
                </a14:m>
                <a:r>
                  <a:rPr lang="en-US" sz="1600" dirty="0"/>
                  <a:t> can be any of the </a:t>
                </a:r>
                <a14:m>
                  <m:oMath xmlns:m="http://schemas.openxmlformats.org/officeDocument/2006/math">
                    <m:r>
                      <a:rPr lang="en-US" sz="1600" b="0" i="1" smtClean="0">
                        <a:latin typeface="Cambria Math" panose="02040503050406030204" pitchFamily="18" charset="0"/>
                      </a:rPr>
                      <m:t>𝑛</m:t>
                    </m:r>
                  </m:oMath>
                </a14:m>
                <a:r>
                  <a:rPr lang="en-US" sz="1600" dirty="0"/>
                  <a:t> positions with equal probability</a:t>
                </a:r>
              </a:p>
              <a:p>
                <a:pPr>
                  <a:lnSpc>
                    <a:spcPct val="100000"/>
                  </a:lnSpc>
                  <a:spcBef>
                    <a:spcPts val="400"/>
                  </a:spcBef>
                </a:pPr>
                <a:r>
                  <a:rPr lang="en-US" sz="1600" dirty="0"/>
                  <a:t>So, the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to be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r>
                  <a:rPr lang="en-US" sz="1600" dirty="0"/>
                  <a:t> (i.e.,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dirty="0"/>
              </a:p>
              <a:p>
                <a:pPr>
                  <a:lnSpc>
                    <a:spcPct val="100000"/>
                  </a:lnSpc>
                  <a:spcBef>
                    <a:spcPts val="0"/>
                  </a:spcBef>
                </a:pPr>
                <a:r>
                  <a:rPr lang="en-US" sz="1600" dirty="0"/>
                  <a:t>Similarly, the value of </a:t>
                </a:r>
                <a14:m>
                  <m:oMath xmlns:m="http://schemas.openxmlformats.org/officeDocument/2006/math">
                    <m:r>
                      <a:rPr lang="en-US" sz="1600" i="1">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to be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𝑐𝑛</m:t>
                    </m:r>
                  </m:oMath>
                </a14:m>
                <a:r>
                  <a:rPr lang="en-US" sz="1600" dirty="0"/>
                  <a:t> (i.e.,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r>
                  <a:rPr lang="en-US" sz="1600" dirty="0"/>
                  <a:t> and so on</a:t>
                </a:r>
              </a:p>
              <a:p>
                <a:pPr>
                  <a:lnSpc>
                    <a:spcPct val="100000"/>
                  </a:lnSpc>
                  <a:spcBef>
                    <a:spcPts val="0"/>
                  </a:spcBef>
                </a:pPr>
                <a:r>
                  <a:rPr lang="en-US" sz="1600" dirty="0"/>
                  <a:t>So the expected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given by,</a:t>
                </a: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e>
                      </m:d>
                      <m:r>
                        <a:rPr lang="en-US" sz="1500" b="0" i="1" smtClean="0">
                          <a:latin typeface="Cambria Math" panose="02040503050406030204" pitchFamily="18" charset="0"/>
                        </a:rPr>
                        <m:t>= </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d>
                          <m:r>
                            <a:rPr lang="en-US" sz="1500" b="0" i="1" smtClean="0">
                              <a:latin typeface="Cambria Math" panose="02040503050406030204" pitchFamily="18" charset="0"/>
                            </a:rPr>
                            <m:t>=</m:t>
                          </m:r>
                        </m:e>
                      </m:nary>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nary>
                    </m:oMath>
                  </m:oMathPara>
                </a14:m>
                <a:endParaRPr lang="en-US" sz="15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b="-3263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953000" y="1153587"/>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30000"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40000" r="-3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09888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r>
                          <a:rPr lang="en-US" sz="1600" b="0" i="1" smtClean="0">
                            <a:latin typeface="Cambria Math" panose="02040503050406030204" pitchFamily="18" charset="0"/>
                          </a:rPr>
                          <m:t>−1</m:t>
                        </m:r>
                      </m:sup>
                      <m:e>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e>
                    </m:nary>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b="0" i="1" smtClean="0">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=0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=1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−2</m:t>
                    </m:r>
                  </m:oMath>
                </a14:m>
                <a:r>
                  <a:rPr lang="en-US" sz="1600" dirty="0"/>
                  <a:t> and so on</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f>
                      <m:fPr>
                        <m:ctrlPr>
                          <a:rPr lang="en-US" sz="1600" i="1">
                            <a:solidFill>
                              <a:prstClr val="black"/>
                            </a:solidFill>
                            <a:latin typeface="Cambria Math" panose="02040503050406030204" pitchFamily="18" charset="0"/>
                            <a:ea typeface="+mn-ea"/>
                            <a:cs typeface="+mn-cs"/>
                          </a:rPr>
                        </m:ctrlPr>
                      </m:fPr>
                      <m:num>
                        <m:r>
                          <a:rPr lang="en-US" sz="1600" i="1">
                            <a:solidFill>
                              <a:prstClr val="black"/>
                            </a:solidFill>
                            <a:latin typeface="Cambria Math" panose="02040503050406030204" pitchFamily="18" charset="0"/>
                            <a:ea typeface="+mn-ea"/>
                            <a:cs typeface="+mn-cs"/>
                          </a:rPr>
                          <m:t>1</m:t>
                        </m:r>
                      </m:num>
                      <m:den>
                        <m:r>
                          <a:rPr lang="en-US" sz="1600" i="1">
                            <a:solidFill>
                              <a:prstClr val="black"/>
                            </a:solidFill>
                            <a:latin typeface="Cambria Math" panose="02040503050406030204" pitchFamily="18" charset="0"/>
                            <a:ea typeface="+mn-ea"/>
                            <a:cs typeface="+mn-cs"/>
                          </a:rPr>
                          <m:t>𝑛</m:t>
                        </m:r>
                      </m:den>
                    </m:f>
                    <m:nary>
                      <m:naryPr>
                        <m:chr m:val="∑"/>
                        <m:ctrlPr>
                          <a:rPr lang="en-US" sz="1600" i="1">
                            <a:solidFill>
                              <a:prstClr val="black"/>
                            </a:solidFill>
                            <a:latin typeface="Cambria Math" panose="02040503050406030204" pitchFamily="18" charset="0"/>
                            <a:ea typeface="+mn-ea"/>
                            <a:cs typeface="+mn-cs"/>
                          </a:rPr>
                        </m:ctrlPr>
                      </m:naryPr>
                      <m:sub>
                        <m:r>
                          <m:rPr>
                            <m:brk m:alnAt="23"/>
                          </m:rPr>
                          <a:rPr lang="en-US" sz="1600" i="1">
                            <a:solidFill>
                              <a:prstClr val="black"/>
                            </a:solidFill>
                            <a:latin typeface="Cambria Math" panose="02040503050406030204" pitchFamily="18" charset="0"/>
                            <a:ea typeface="+mn-ea"/>
                            <a:cs typeface="+mn-cs"/>
                          </a:rPr>
                          <m:t>𝑖</m:t>
                        </m:r>
                        <m:r>
                          <a:rPr lang="en-US" sz="1600" i="1">
                            <a:solidFill>
                              <a:prstClr val="black"/>
                            </a:solidFill>
                            <a:latin typeface="Cambria Math" panose="02040503050406030204" pitchFamily="18" charset="0"/>
                            <a:ea typeface="+mn-ea"/>
                            <a:cs typeface="+mn-cs"/>
                          </a:rPr>
                          <m:t>=0</m:t>
                        </m:r>
                      </m:sub>
                      <m:sup>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sup>
                      <m:e>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𝑖</m:t>
                            </m:r>
                          </m:e>
                        </m:d>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r>
                              <a:rPr lang="en-US" sz="1600" i="1">
                                <a:solidFill>
                                  <a:prstClr val="black"/>
                                </a:solidFill>
                                <a:latin typeface="Cambria Math" panose="02040503050406030204" pitchFamily="18" charset="0"/>
                                <a:ea typeface="+mn-ea"/>
                                <a:cs typeface="+mn-cs"/>
                              </a:rPr>
                              <m:t>𝑖</m:t>
                            </m:r>
                          </m:e>
                        </m:d>
                        <m:r>
                          <a:rPr lang="en-US" sz="1600" b="0" i="1" smtClean="0">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𝑐𝑛</m:t>
                        </m:r>
                      </m:e>
                    </m:nary>
                    <m:r>
                      <a:rPr lang="en-US" sz="1600" b="0" i="1" smtClean="0">
                        <a:solidFill>
                          <a:prstClr val="black"/>
                        </a:solidFill>
                        <a:latin typeface="Cambria Math" panose="02040503050406030204" pitchFamily="18" charset="0"/>
                        <a:ea typeface="+mn-ea"/>
                        <a:cs typeface="+mn-cs"/>
                      </a:rPr>
                      <m:t>=</m:t>
                    </m:r>
                    <m:f>
                      <m:fPr>
                        <m:ctrlPr>
                          <a:rPr lang="en-US" sz="1600" i="1">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2</m:t>
                        </m:r>
                      </m:num>
                      <m:den>
                        <m:r>
                          <a:rPr lang="en-US" sz="1600" i="1">
                            <a:solidFill>
                              <a:prstClr val="black"/>
                            </a:solidFill>
                            <a:latin typeface="Cambria Math" panose="02040503050406030204" pitchFamily="18" charset="0"/>
                          </a:rPr>
                          <m:t>𝑛</m:t>
                        </m:r>
                      </m:den>
                    </m:f>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𝑐𝑛</m:t>
                        </m:r>
                      </m:e>
                    </m:nary>
                  </m:oMath>
                </a14:m>
                <a:endParaRPr lang="en-US" sz="1600" dirty="0"/>
              </a:p>
              <a:p>
                <a:pPr>
                  <a:lnSpc>
                    <a:spcPts val="1700"/>
                  </a:lnSpc>
                  <a:spcBef>
                    <a:spcPts val="400"/>
                  </a:spcBef>
                </a:pPr>
                <a:endParaRPr lang="en-US" sz="1600" dirty="0"/>
              </a:p>
              <a:p>
                <a:pPr>
                  <a:lnSpc>
                    <a:spcPts val="1700"/>
                  </a:lnSpc>
                  <a:spcBef>
                    <a:spcPts val="400"/>
                  </a:spcBef>
                </a:pPr>
                <a:r>
                  <a:rPr lang="en-US" sz="1600" dirty="0"/>
                  <a:t>Let us rewrite this as </a:t>
                </a: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861" b="-451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4E1A1E0-3813-5C62-AC10-791255D4550F}"/>
              </a:ext>
            </a:extLst>
          </p:cNvPr>
          <p:cNvGrpSpPr/>
          <p:nvPr/>
        </p:nvGrpSpPr>
        <p:grpSpPr>
          <a:xfrm>
            <a:off x="471487" y="2326724"/>
            <a:ext cx="2952000" cy="763523"/>
            <a:chOff x="1730719" y="2923213"/>
            <a:chExt cx="2952000" cy="763523"/>
          </a:xfrm>
        </p:grpSpPr>
        <p:sp>
          <p:nvSpPr>
            <p:cNvPr id="16" name="Rectangle 15">
              <a:extLst>
                <a:ext uri="{FF2B5EF4-FFF2-40B4-BE49-F238E27FC236}">
                  <a16:creationId xmlns:a16="http://schemas.microsoft.com/office/drawing/2014/main" id="{F582A1CE-778A-F8BA-9CAE-091BDA95F401}"/>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C9562B-2100-750B-BB94-75EA4D833307}"/>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023B12-85B8-6EB2-19E3-81BA53482648}"/>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8" name="TextBox 17">
                  <a:extLst>
                    <a:ext uri="{FF2B5EF4-FFF2-40B4-BE49-F238E27FC236}">
                      <a16:creationId xmlns:a16="http://schemas.microsoft.com/office/drawing/2014/main" id="{52023B12-85B8-6EB2-19E3-81BA53482648}"/>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40000" b="-10000"/>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3D24B33B-CF7D-6D9D-F8C3-9E079B64732A}"/>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0F46C59D-2BAF-A326-72DC-44B5D28C9781}"/>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077274-4185-13C8-DD70-C0A002B49CCE}"/>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1" name="TextBox 20">
                  <a:extLst>
                    <a:ext uri="{FF2B5EF4-FFF2-40B4-BE49-F238E27FC236}">
                      <a16:creationId xmlns:a16="http://schemas.microsoft.com/office/drawing/2014/main" id="{45077274-4185-13C8-DD70-C0A002B49CCE}"/>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36364"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A5905B-1C90-2DE7-E7F2-ED75A8FEB254}"/>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22" name="TextBox 21">
                  <a:extLst>
                    <a:ext uri="{FF2B5EF4-FFF2-40B4-BE49-F238E27FC236}">
                      <a16:creationId xmlns:a16="http://schemas.microsoft.com/office/drawing/2014/main" id="{88A5905B-1C90-2DE7-E7F2-ED75A8FEB254}"/>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5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F7743216-8901-708D-999F-62F91558018B}"/>
              </a:ext>
            </a:extLst>
          </p:cNvPr>
          <p:cNvGrpSpPr/>
          <p:nvPr/>
        </p:nvGrpSpPr>
        <p:grpSpPr>
          <a:xfrm>
            <a:off x="3634834" y="2321871"/>
            <a:ext cx="2953465" cy="775674"/>
            <a:chOff x="3634834" y="2185135"/>
            <a:chExt cx="2953465" cy="775674"/>
          </a:xfrm>
        </p:grpSpPr>
        <p:sp>
          <p:nvSpPr>
            <p:cNvPr id="24" name="Rectangle 23">
              <a:extLst>
                <a:ext uri="{FF2B5EF4-FFF2-40B4-BE49-F238E27FC236}">
                  <a16:creationId xmlns:a16="http://schemas.microsoft.com/office/drawing/2014/main" id="{DA00066E-C351-2581-CFAD-C99FA91E7478}"/>
                </a:ext>
              </a:extLst>
            </p:cNvPr>
            <p:cNvSpPr/>
            <p:nvPr/>
          </p:nvSpPr>
          <p:spPr>
            <a:xfrm>
              <a:off x="3636299" y="2186935"/>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44FA423-B2F0-3704-EDBE-9B60727DBAB0}"/>
                </a:ext>
              </a:extLst>
            </p:cNvPr>
            <p:cNvSpPr/>
            <p:nvPr/>
          </p:nvSpPr>
          <p:spPr>
            <a:xfrm>
              <a:off x="5702349" y="2185135"/>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B87F01-706B-D5AA-0129-C41A2EAB6E17}"/>
                    </a:ext>
                  </a:extLst>
                </p:cNvPr>
                <p:cNvSpPr txBox="1"/>
                <p:nvPr/>
              </p:nvSpPr>
              <p:spPr>
                <a:xfrm>
                  <a:off x="6218534" y="2703476"/>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6" name="TextBox 25">
                  <a:extLst>
                    <a:ext uri="{FF2B5EF4-FFF2-40B4-BE49-F238E27FC236}">
                      <a16:creationId xmlns:a16="http://schemas.microsoft.com/office/drawing/2014/main" id="{26B87F01-706B-D5AA-0129-C41A2EAB6E17}"/>
                    </a:ext>
                  </a:extLst>
                </p:cNvPr>
                <p:cNvSpPr txBox="1">
                  <a:spLocks noRot="1" noChangeAspect="1" noMove="1" noResize="1" noEditPoints="1" noAdjustHandles="1" noChangeArrowheads="1" noChangeShapeType="1" noTextEdit="1"/>
                </p:cNvSpPr>
                <p:nvPr/>
              </p:nvSpPr>
              <p:spPr>
                <a:xfrm>
                  <a:off x="6218534" y="2703476"/>
                  <a:ext cx="118750" cy="246221"/>
                </a:xfrm>
                <a:prstGeom prst="rect">
                  <a:avLst/>
                </a:prstGeom>
                <a:blipFill>
                  <a:blip r:embed="rId7"/>
                  <a:stretch>
                    <a:fillRect l="-36364" r="-27273" b="-1000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14C3B98A-AC2A-64AE-DB11-F32C8B60D140}"/>
                </a:ext>
              </a:extLst>
            </p:cNvPr>
            <p:cNvSpPr/>
            <p:nvPr/>
          </p:nvSpPr>
          <p:spPr>
            <a:xfrm rot="16200000">
              <a:off x="6167711" y="2290258"/>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3C1CF4DB-1A21-13EC-C83D-4CAD722D62DE}"/>
                </a:ext>
              </a:extLst>
            </p:cNvPr>
            <p:cNvSpPr/>
            <p:nvPr/>
          </p:nvSpPr>
          <p:spPr>
            <a:xfrm rot="16200000">
              <a:off x="4564140" y="1581428"/>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1CEB6EE-9BB4-01F4-A28C-65C5C271BA81}"/>
                    </a:ext>
                  </a:extLst>
                </p:cNvPr>
                <p:cNvSpPr txBox="1"/>
                <p:nvPr/>
              </p:nvSpPr>
              <p:spPr>
                <a:xfrm>
                  <a:off x="5782055" y="2445588"/>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9" name="TextBox 28">
                  <a:extLst>
                    <a:ext uri="{FF2B5EF4-FFF2-40B4-BE49-F238E27FC236}">
                      <a16:creationId xmlns:a16="http://schemas.microsoft.com/office/drawing/2014/main" id="{61CEB6EE-9BB4-01F4-A28C-65C5C271BA81}"/>
                    </a:ext>
                  </a:extLst>
                </p:cNvPr>
                <p:cNvSpPr txBox="1">
                  <a:spLocks noRot="1" noChangeAspect="1" noMove="1" noResize="1" noEditPoints="1" noAdjustHandles="1" noChangeArrowheads="1" noChangeShapeType="1" noTextEdit="1"/>
                </p:cNvSpPr>
                <p:nvPr/>
              </p:nvSpPr>
              <p:spPr>
                <a:xfrm>
                  <a:off x="5782055" y="2445588"/>
                  <a:ext cx="118750" cy="246221"/>
                </a:xfrm>
                <a:prstGeom prst="rect">
                  <a:avLst/>
                </a:prstGeom>
                <a:blipFill>
                  <a:blip r:embed="rId8"/>
                  <a:stretch>
                    <a:fillRect l="-40000" r="-4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AB0392-37AB-C530-B55F-8D16AD9A49C9}"/>
                    </a:ext>
                  </a:extLst>
                </p:cNvPr>
                <p:cNvSpPr txBox="1"/>
                <p:nvPr/>
              </p:nvSpPr>
              <p:spPr>
                <a:xfrm>
                  <a:off x="4251988" y="2714588"/>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30" name="TextBox 29">
                  <a:extLst>
                    <a:ext uri="{FF2B5EF4-FFF2-40B4-BE49-F238E27FC236}">
                      <a16:creationId xmlns:a16="http://schemas.microsoft.com/office/drawing/2014/main" id="{65AB0392-37AB-C530-B55F-8D16AD9A49C9}"/>
                    </a:ext>
                  </a:extLst>
                </p:cNvPr>
                <p:cNvSpPr txBox="1">
                  <a:spLocks noRot="1" noChangeAspect="1" noMove="1" noResize="1" noEditPoints="1" noAdjustHandles="1" noChangeArrowheads="1" noChangeShapeType="1" noTextEdit="1"/>
                </p:cNvSpPr>
                <p:nvPr/>
              </p:nvSpPr>
              <p:spPr>
                <a:xfrm>
                  <a:off x="4251988" y="2714588"/>
                  <a:ext cx="843244" cy="246221"/>
                </a:xfrm>
                <a:prstGeom prst="rect">
                  <a:avLst/>
                </a:prstGeom>
                <a:blipFill>
                  <a:blip r:embed="rId9"/>
                  <a:stretch>
                    <a:fillRect l="-4478" r="-4478"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0005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533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r>
                  <a:rPr lang="en-US" sz="1600" dirty="0"/>
                  <a:t>Replace </a:t>
                </a:r>
                <a14:m>
                  <m:oMath xmlns:m="http://schemas.openxmlformats.org/officeDocument/2006/math">
                    <m:r>
                      <a:rPr lang="en-US" sz="1600" b="0" i="1" smtClean="0">
                        <a:latin typeface="Cambria Math" panose="02040503050406030204" pitchFamily="18" charset="0"/>
                      </a:rPr>
                      <m:t>𝑛</m:t>
                    </m:r>
                  </m:oMath>
                </a14:m>
                <a:r>
                  <a:rPr lang="en-US" sz="1600" dirty="0"/>
                  <a:t>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 and subtract from the above</a:t>
                </a:r>
              </a:p>
              <a:p>
                <a:pPr>
                  <a:lnSpc>
                    <a:spcPts val="1700"/>
                  </a:lnSpc>
                  <a:spcBef>
                    <a:spcPts val="400"/>
                  </a:spcBef>
                </a:pPr>
                <a:endParaRPr lang="en-US" sz="1600" dirty="0"/>
              </a:p>
              <a:p>
                <a:pPr>
                  <a:lnSpc>
                    <a:spcPts val="1700"/>
                  </a:lnSpc>
                  <a:spcBef>
                    <a:spcPts val="400"/>
                  </a:spcBef>
                </a:pPr>
                <a:r>
                  <a:rPr lang="en-US" sz="1400" b="0" dirty="0"/>
                  <a:t>                </a:t>
                </a:r>
                <a14:m>
                  <m:oMath xmlns:m="http://schemas.openxmlformats.org/officeDocument/2006/math">
                    <m:r>
                      <a:rPr lang="en-US" sz="1400" b="0" i="1" smtClean="0">
                        <a:latin typeface="Cambria Math" panose="02040503050406030204" pitchFamily="18" charset="0"/>
                      </a:rPr>
                      <m:t>𝑛𝑇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oMath>
                </a14:m>
                <a:br>
                  <a:rPr lang="en-US" sz="1400" dirty="0"/>
                </a:b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−3</m:t>
                            </m:r>
                          </m:e>
                        </m:d>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sup>
                        <m:r>
                          <a:rPr lang="en-US" sz="1400" b="0" i="1" smtClean="0">
                            <a:latin typeface="Cambria Math" panose="02040503050406030204" pitchFamily="18" charset="0"/>
                          </a:rPr>
                          <m:t>2</m:t>
                        </m:r>
                      </m:sup>
                    </m:sSup>
                  </m:oMath>
                </a14:m>
                <a:endParaRPr lang="en-US" sz="14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e>
                          <m:sup>
                            <m:r>
                              <a:rPr lang="en-US" sz="1600" b="0" i="1" smtClean="0">
                                <a:latin typeface="Cambria Math" panose="02040503050406030204" pitchFamily="18" charset="0"/>
                              </a:rPr>
                              <m:t>2</m:t>
                            </m:r>
                          </m:sup>
                        </m:sSup>
                      </m:e>
                    </m:d>
                  </m:oMath>
                </a14:m>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r>
                  <a:rPr lang="en-US" sz="1600" dirty="0"/>
                  <a:t>Divide everything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endParaRPr lang="en-US" sz="1600" dirty="0"/>
              </a:p>
              <a:p>
                <a:pPr>
                  <a:lnSpc>
                    <a:spcPts val="1700"/>
                  </a:lnSpc>
                  <a:spcBef>
                    <a:spcPts val="400"/>
                  </a:spcBef>
                </a:pPr>
                <a:r>
                  <a:rPr lang="en-US" sz="1600" dirty="0"/>
                  <a:t>Last term uses partial fraction decomposition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167" b="-4167"/>
                </a:stretch>
              </a:blipFill>
            </p:spPr>
            <p:txBody>
              <a:bodyPr/>
              <a:lstStyle/>
              <a:p>
                <a:r>
                  <a:rPr lang="en-US">
                    <a:noFill/>
                  </a:rPr>
                  <a:t> </a:t>
                </a:r>
              </a:p>
            </p:txBody>
          </p:sp>
        </mc:Fallback>
      </mc:AlternateContent>
    </p:spTree>
    <p:extLst>
      <p:ext uri="{BB962C8B-B14F-4D97-AF65-F5344CB8AC3E}">
        <p14:creationId xmlns:p14="http://schemas.microsoft.com/office/powerpoint/2010/main" val="21548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4351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r>
                  <a:rPr lang="en-US" sz="1600" dirty="0"/>
                  <a:t>Lets put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 2,3,…</m:t>
                    </m:r>
                    <m:r>
                      <a:rPr lang="en-US" sz="1600" b="0" i="1" smtClean="0">
                        <a:latin typeface="Cambria Math" panose="02040503050406030204" pitchFamily="18" charset="0"/>
                      </a:rPr>
                      <m:t>𝑛</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3</m:t>
                        </m:r>
                        <m:r>
                          <a:rPr lang="en-US" sz="1600" b="0" i="1" smtClean="0">
                            <a:latin typeface="Cambria Math" panose="02040503050406030204" pitchFamily="18" charset="0"/>
                          </a:rPr>
                          <m:t>𝑐</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𝑐</m:t>
                        </m:r>
                      </m:num>
                      <m:den>
                        <m:r>
                          <a:rPr lang="en-US" sz="1600" b="0" i="1" smtClean="0">
                            <a:latin typeface="Cambria Math" panose="02040503050406030204" pitchFamily="18" charset="0"/>
                          </a:rPr>
                          <m:t>1</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2</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(3)</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3</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𝑛</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43513"/>
                <a:ext cx="6424393" cy="3646868"/>
              </a:xfrm>
              <a:prstGeom prst="rect">
                <a:avLst/>
              </a:prstGeom>
              <a:blipFill>
                <a:blip r:embed="rId3"/>
                <a:stretch>
                  <a:fillRect l="-39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F29EE4B8-8868-D580-4A2E-57F4EAD6340F}"/>
              </a:ext>
            </a:extLst>
          </p:cNvPr>
          <p:cNvCxnSpPr/>
          <p:nvPr/>
        </p:nvCxnSpPr>
        <p:spPr>
          <a:xfrm flipH="1">
            <a:off x="539855" y="194844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EE96CE5-88A0-947F-838F-87A4B7B11CA5}"/>
              </a:ext>
            </a:extLst>
          </p:cNvPr>
          <p:cNvCxnSpPr/>
          <p:nvPr/>
        </p:nvCxnSpPr>
        <p:spPr>
          <a:xfrm flipH="1">
            <a:off x="1070448" y="2483666"/>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2054403-94F9-02A1-3279-3C50F07308D7}"/>
              </a:ext>
            </a:extLst>
          </p:cNvPr>
          <p:cNvCxnSpPr/>
          <p:nvPr/>
        </p:nvCxnSpPr>
        <p:spPr>
          <a:xfrm flipH="1">
            <a:off x="1114188" y="3533153"/>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D29714-46E8-58E2-931F-6FAA2E4461CF}"/>
              </a:ext>
            </a:extLst>
          </p:cNvPr>
          <p:cNvCxnSpPr/>
          <p:nvPr/>
        </p:nvCxnSpPr>
        <p:spPr>
          <a:xfrm flipH="1">
            <a:off x="1078994" y="2951040"/>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94FA23-5583-BFD0-7791-56656EE3717A}"/>
              </a:ext>
            </a:extLst>
          </p:cNvPr>
          <p:cNvCxnSpPr/>
          <p:nvPr/>
        </p:nvCxnSpPr>
        <p:spPr>
          <a:xfrm flipH="1">
            <a:off x="539855" y="301130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318E2EE-CB61-D226-3BA0-14550FDEFF32}"/>
              </a:ext>
            </a:extLst>
          </p:cNvPr>
          <p:cNvCxnSpPr/>
          <p:nvPr/>
        </p:nvCxnSpPr>
        <p:spPr>
          <a:xfrm flipH="1">
            <a:off x="539855" y="2476137"/>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8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943513"/>
                <a:ext cx="6539957"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m:t>
                        </m:r>
                        <m:r>
                          <a:rPr lang="en-US" sz="1500" i="1">
                            <a:latin typeface="Cambria Math" panose="02040503050406030204" pitchFamily="18" charset="0"/>
                          </a:rPr>
                          <m:t>𝑛</m:t>
                        </m:r>
                        <m:r>
                          <a:rPr lang="en-US" sz="1500" i="1">
                            <a:latin typeface="Cambria Math" panose="02040503050406030204" pitchFamily="18" charset="0"/>
                          </a:rPr>
                          <m:t>)</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(0)</m:t>
                        </m:r>
                      </m:num>
                      <m:den>
                        <m:r>
                          <a:rPr lang="en-US" sz="1500" i="1">
                            <a:latin typeface="Cambria Math" panose="02040503050406030204" pitchFamily="18" charset="0"/>
                          </a:rPr>
                          <m:t>1</m:t>
                        </m:r>
                      </m:den>
                    </m:f>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smtClean="0">
                            <a:latin typeface="Cambria Math" panose="02040503050406030204" pitchFamily="18" charset="0"/>
                          </a:rPr>
                        </m:ctrlPr>
                      </m:fPr>
                      <m:num>
                        <m:r>
                          <a:rPr lang="en-US" sz="1500" b="0" i="1" smtClean="0">
                            <a:latin typeface="Cambria Math" panose="02040503050406030204" pitchFamily="18" charset="0"/>
                          </a:rPr>
                          <m:t>3</m:t>
                        </m:r>
                        <m:r>
                          <a:rPr lang="en-US" sz="1500" b="0" i="1" smtClean="0">
                            <a:latin typeface="Cambria Math" panose="02040503050406030204" pitchFamily="18" charset="0"/>
                          </a:rPr>
                          <m:t>𝑐</m:t>
                        </m:r>
                      </m:num>
                      <m:den>
                        <m:r>
                          <a:rPr lang="en-US" sz="1500" b="0" i="1" smtClean="0">
                            <a:latin typeface="Cambria Math" panose="02040503050406030204" pitchFamily="18" charset="0"/>
                          </a:rPr>
                          <m:t>𝑛</m:t>
                        </m:r>
                        <m:r>
                          <a:rPr lang="en-US" sz="1500" b="0" i="1" smtClean="0">
                            <a:latin typeface="Cambria Math" panose="02040503050406030204" pitchFamily="18" charset="0"/>
                          </a:rPr>
                          <m:t>+1</m:t>
                        </m:r>
                      </m:den>
                    </m:f>
                    <m:r>
                      <a:rPr lang="en-US" sz="1500" b="0" i="1" smtClean="0">
                        <a:latin typeface="Cambria Math" panose="02040503050406030204" pitchFamily="18" charset="0"/>
                      </a:rPr>
                      <m:t>+2</m:t>
                    </m:r>
                    <m:r>
                      <a:rPr lang="en-US" sz="1500" i="1">
                        <a:latin typeface="Cambria Math" panose="02040503050406030204" pitchFamily="18" charset="0"/>
                      </a:rPr>
                      <m:t>𝑐</m:t>
                    </m:r>
                    <m:d>
                      <m:dPr>
                        <m:ctrlPr>
                          <a:rPr lang="en-US" sz="1500" i="1">
                            <a:latin typeface="Cambria Math" panose="02040503050406030204" pitchFamily="18" charset="0"/>
                          </a:rPr>
                        </m:ctrlPr>
                      </m:dPr>
                      <m:e>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2</m:t>
                            </m:r>
                          </m:den>
                        </m:f>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3</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4</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e>
                    </m:d>
                    <m:r>
                      <a:rPr lang="en-US" sz="1500" b="0" i="1" smtClean="0">
                        <a:latin typeface="Cambria Math" panose="02040503050406030204" pitchFamily="18" charset="0"/>
                      </a:rPr>
                      <m:t>=</m:t>
                    </m:r>
                    <m:r>
                      <a:rPr lang="en-US" sz="1500" b="0" i="1" smtClean="0">
                        <a:latin typeface="Cambria Math" panose="02040503050406030204" pitchFamily="18" charset="0"/>
                      </a:rPr>
                      <m:t>𝑑</m:t>
                    </m:r>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3</m:t>
                        </m:r>
                        <m:r>
                          <a:rPr lang="en-US" sz="1500" i="1">
                            <a:latin typeface="Cambria Math" panose="02040503050406030204" pitchFamily="18" charset="0"/>
                          </a:rPr>
                          <m:t>𝑐</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b="0" i="1" smtClean="0">
                        <a:latin typeface="Cambria Math" panose="02040503050406030204" pitchFamily="18" charset="0"/>
                      </a:rPr>
                      <m:t>+2</m:t>
                    </m:r>
                    <m:r>
                      <a:rPr lang="en-US" sz="1500" b="0" i="1" smtClean="0">
                        <a:latin typeface="Cambria Math" panose="02040503050406030204" pitchFamily="18" charset="0"/>
                      </a:rPr>
                      <m:t>𝑐</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𝐻</m:t>
                        </m:r>
                      </m:e>
                      <m:sub>
                        <m:r>
                          <a:rPr lang="en-US" sz="1500" b="0" i="1" smtClean="0">
                            <a:latin typeface="Cambria Math" panose="02040503050406030204" pitchFamily="18" charset="0"/>
                          </a:rPr>
                          <m:t>𝑛</m:t>
                        </m:r>
                      </m:sub>
                    </m:sSub>
                    <m:r>
                      <a:rPr lang="en-US" sz="1500" b="0" i="1" smtClean="0">
                        <a:latin typeface="Cambria Math" panose="02040503050406030204" pitchFamily="18" charset="0"/>
                      </a:rPr>
                      <m:t>−1)</m:t>
                    </m:r>
                  </m:oMath>
                </a14:m>
                <a:endParaRPr lang="en-US" sz="1500" b="0" dirty="0"/>
              </a:p>
              <a:p>
                <a:pPr>
                  <a:lnSpc>
                    <a:spcPts val="1700"/>
                  </a:lnSpc>
                  <a:spcBef>
                    <a:spcPts val="400"/>
                  </a:spcBef>
                </a:pPr>
                <a:endParaRPr lang="en-US" sz="150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oMath>
                </a14:m>
                <a:r>
                  <a:rPr lang="en-US" sz="1600" b="0" dirty="0"/>
                  <a:t> </a:t>
                </a:r>
                <a14:m>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𝑑</m:t>
                    </m:r>
                    <m:r>
                      <a:rPr lang="en-US" sz="1600" b="0" i="1" dirty="0" smtClean="0">
                        <a:latin typeface="Cambria Math" panose="02040503050406030204" pitchFamily="18" charset="0"/>
                      </a:rPr>
                      <m:t>=</m:t>
                    </m:r>
                    <m:r>
                      <a:rPr lang="en-US" sz="1600" b="0" i="1" dirty="0" smtClean="0">
                        <a:latin typeface="Cambria Math" panose="02040503050406030204" pitchFamily="18" charset="0"/>
                      </a:rPr>
                      <m:t>𝑇</m:t>
                    </m:r>
                    <m:r>
                      <a:rPr lang="en-US" sz="1600" b="0" i="1" dirty="0" smtClean="0">
                        <a:latin typeface="Cambria Math" panose="02040503050406030204" pitchFamily="18" charset="0"/>
                      </a:rPr>
                      <m:t>(0)</m:t>
                    </m:r>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𝑐</m:t>
                        </m:r>
                      </m:e>
                    </m:d>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+3</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e>
                    </m:d>
                  </m:oMath>
                </a14:m>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+2</m:t>
                    </m:r>
                    <m:r>
                      <a:rPr lang="en-US" sz="1600" b="0" i="1" smtClean="0">
                        <a:latin typeface="Cambria Math" panose="02040503050406030204" pitchFamily="18" charset="0"/>
                      </a:rPr>
                      <m:t>𝑐𝑛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oMath>
                </a14:m>
                <a:endParaRPr lang="en-US" sz="1600" b="0" dirty="0"/>
              </a:p>
              <a:p>
                <a:pPr>
                  <a:lnSpc>
                    <a:spcPts val="1700"/>
                  </a:lnSpc>
                  <a:spcBef>
                    <a:spcPts val="400"/>
                  </a:spcBef>
                </a:pPr>
                <a:endParaRPr lang="en-US" sz="1600" dirty="0"/>
              </a:p>
              <a:p>
                <a:pPr>
                  <a:lnSpc>
                    <a:spcPts val="1700"/>
                  </a:lnSpc>
                  <a:spcBef>
                    <a:spcPts val="400"/>
                  </a:spcBef>
                </a:pPr>
                <a:r>
                  <a:rPr lang="en-US" sz="1600" b="0" dirty="0"/>
                  <a:t>Using a result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b="0" dirty="0"/>
                  <a:t>, we can write</a:t>
                </a:r>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oMath>
                </a14:m>
                <a:r>
                  <a:rPr lang="en-US" sz="1600" b="0" dirty="0"/>
                  <a:t> -&gt; This will shown to be true for a special case, next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943513"/>
                <a:ext cx="6539957" cy="3646868"/>
              </a:xfrm>
              <a:prstGeom prst="rect">
                <a:avLst/>
              </a:prstGeom>
              <a:blipFill>
                <a:blip r:embed="rId3"/>
                <a:stretch>
                  <a:fillRect l="-388"/>
                </a:stretch>
              </a:blipFill>
            </p:spPr>
            <p:txBody>
              <a:bodyPr/>
              <a:lstStyle/>
              <a:p>
                <a:r>
                  <a:rPr lang="en-US">
                    <a:noFill/>
                  </a:rPr>
                  <a:t> </a:t>
                </a:r>
              </a:p>
            </p:txBody>
          </p:sp>
        </mc:Fallback>
      </mc:AlternateContent>
    </p:spTree>
    <p:extLst>
      <p:ext uri="{BB962C8B-B14F-4D97-AF65-F5344CB8AC3E}">
        <p14:creationId xmlns:p14="http://schemas.microsoft.com/office/powerpoint/2010/main" val="373828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In case, the number of terms in the Harmonic series is a perfect power of 2,i.e.,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oMath>
                </a14:m>
                <a:r>
                  <a:rPr lang="en-US" sz="1600" b="0" dirty="0"/>
                  <a:t> 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oMath>
                </a14:m>
                <a:r>
                  <a:rPr lang="en-US" sz="1600" b="0" dirty="0"/>
                  <a:t>, </a:t>
                </a:r>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r>
                      <a:rPr lang="en-US" sz="1600" b="0" i="0" smtClean="0">
                        <a:latin typeface="Cambria Math" panose="02040503050406030204" pitchFamily="18" charset="0"/>
                      </a:rPr>
                      <m:t>…</m:t>
                    </m:r>
                  </m:oMath>
                </a14:m>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All the bracketed sums are 1</a:t>
                </a:r>
              </a:p>
              <a:p>
                <a:pPr>
                  <a:lnSpc>
                    <a:spcPts val="1700"/>
                  </a:lnSpc>
                  <a:spcBef>
                    <a:spcPts val="400"/>
                  </a:spcBef>
                </a:pPr>
                <a:endParaRPr lang="en-US" sz="1600" dirty="0"/>
              </a:p>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as </a:t>
                </a:r>
                <a14:m>
                  <m:oMath xmlns:m="http://schemas.openxmlformats.org/officeDocument/2006/math">
                    <m:r>
                      <a:rPr lang="en-US" sz="1600" b="0" i="1" smtClean="0">
                        <a:latin typeface="Cambria Math" panose="02040503050406030204" pitchFamily="18" charset="0"/>
                      </a:rPr>
                      <m:t>1&gt;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393325-C4EA-0319-398F-7DD84994C58D}"/>
              </a:ext>
            </a:extLst>
          </p:cNvPr>
          <p:cNvCxnSpPr/>
          <p:nvPr/>
        </p:nvCxnSpPr>
        <p:spPr>
          <a:xfrm>
            <a:off x="2862841" y="2273181"/>
            <a:ext cx="566159"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F02970-7CCD-2531-E40F-36225D9218F6}"/>
              </a:ext>
            </a:extLst>
          </p:cNvPr>
          <p:cNvCxnSpPr>
            <a:cxnSpLocks/>
          </p:cNvCxnSpPr>
          <p:nvPr/>
        </p:nvCxnSpPr>
        <p:spPr>
          <a:xfrm>
            <a:off x="2862841" y="2434126"/>
            <a:ext cx="140151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2F920F-C1C6-F177-402B-1039791B0FDB}"/>
              </a:ext>
            </a:extLst>
          </p:cNvPr>
          <p:cNvCxnSpPr>
            <a:cxnSpLocks/>
          </p:cNvCxnSpPr>
          <p:nvPr/>
        </p:nvCxnSpPr>
        <p:spPr>
          <a:xfrm>
            <a:off x="2862841" y="2571750"/>
            <a:ext cx="2914116"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DF8F65-25F7-6D3F-DE5B-848DF348CD34}"/>
                  </a:ext>
                </a:extLst>
              </p:cNvPr>
              <p:cNvSpPr txBox="1"/>
              <p:nvPr/>
            </p:nvSpPr>
            <p:spPr>
              <a:xfrm>
                <a:off x="2221906" y="2133999"/>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=1</m:t>
                      </m:r>
                    </m:oMath>
                  </m:oMathPara>
                </a14:m>
                <a:endParaRPr lang="en-US" sz="1200" dirty="0"/>
              </a:p>
            </p:txBody>
          </p:sp>
        </mc:Choice>
        <mc:Fallback xmlns="">
          <p:sp>
            <p:nvSpPr>
              <p:cNvPr id="14" name="TextBox 13">
                <a:extLst>
                  <a:ext uri="{FF2B5EF4-FFF2-40B4-BE49-F238E27FC236}">
                    <a16:creationId xmlns:a16="http://schemas.microsoft.com/office/drawing/2014/main" id="{0ADF8F65-25F7-6D3F-DE5B-848DF348CD34}"/>
                  </a:ext>
                </a:extLst>
              </p:cNvPr>
              <p:cNvSpPr txBox="1">
                <a:spLocks noRot="1" noChangeAspect="1" noMove="1" noResize="1" noEditPoints="1" noAdjustHandles="1" noChangeArrowheads="1" noChangeShapeType="1" noTextEdit="1"/>
              </p:cNvSpPr>
              <p:nvPr/>
            </p:nvSpPr>
            <p:spPr>
              <a:xfrm>
                <a:off x="2221906" y="2133999"/>
                <a:ext cx="769122"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56C6F6-1DCD-ACDF-3C97-432FCD10C318}"/>
                  </a:ext>
                </a:extLst>
              </p:cNvPr>
              <p:cNvSpPr txBox="1"/>
              <p:nvPr/>
            </p:nvSpPr>
            <p:spPr>
              <a:xfrm>
                <a:off x="2221906" y="2294751"/>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=2</m:t>
                      </m:r>
                    </m:oMath>
                  </m:oMathPara>
                </a14:m>
                <a:endParaRPr lang="en-US" sz="1200" dirty="0"/>
              </a:p>
            </p:txBody>
          </p:sp>
        </mc:Choice>
        <mc:Fallback xmlns="">
          <p:sp>
            <p:nvSpPr>
              <p:cNvPr id="15" name="TextBox 14">
                <a:extLst>
                  <a:ext uri="{FF2B5EF4-FFF2-40B4-BE49-F238E27FC236}">
                    <a16:creationId xmlns:a16="http://schemas.microsoft.com/office/drawing/2014/main" id="{F056C6F6-1DCD-ACDF-3C97-432FCD10C318}"/>
                  </a:ext>
                </a:extLst>
              </p:cNvPr>
              <p:cNvSpPr txBox="1">
                <a:spLocks noRot="1" noChangeAspect="1" noMove="1" noResize="1" noEditPoints="1" noAdjustHandles="1" noChangeArrowheads="1" noChangeShapeType="1" noTextEdit="1"/>
              </p:cNvSpPr>
              <p:nvPr/>
            </p:nvSpPr>
            <p:spPr>
              <a:xfrm>
                <a:off x="2221906" y="2294751"/>
                <a:ext cx="76912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0BE2A6-BF9E-AFE8-FEA0-09D5E49A55E9}"/>
                  </a:ext>
                </a:extLst>
              </p:cNvPr>
              <p:cNvSpPr txBox="1"/>
              <p:nvPr/>
            </p:nvSpPr>
            <p:spPr>
              <a:xfrm>
                <a:off x="2221906" y="2432567"/>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=3</m:t>
                      </m:r>
                    </m:oMath>
                  </m:oMathPara>
                </a14:m>
                <a:endParaRPr lang="en-US" sz="1200" dirty="0"/>
              </a:p>
            </p:txBody>
          </p:sp>
        </mc:Choice>
        <mc:Fallback xmlns="">
          <p:sp>
            <p:nvSpPr>
              <p:cNvPr id="16" name="TextBox 15">
                <a:extLst>
                  <a:ext uri="{FF2B5EF4-FFF2-40B4-BE49-F238E27FC236}">
                    <a16:creationId xmlns:a16="http://schemas.microsoft.com/office/drawing/2014/main" id="{C90BE2A6-BF9E-AFE8-FEA0-09D5E49A55E9}"/>
                  </a:ext>
                </a:extLst>
              </p:cNvPr>
              <p:cNvSpPr txBox="1">
                <a:spLocks noRot="1" noChangeAspect="1" noMove="1" noResize="1" noEditPoints="1" noAdjustHandles="1" noChangeArrowheads="1" noChangeShapeType="1" noTextEdit="1"/>
              </p:cNvSpPr>
              <p:nvPr/>
            </p:nvSpPr>
            <p:spPr>
              <a:xfrm>
                <a:off x="2221906" y="2432567"/>
                <a:ext cx="769122" cy="27699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 (1)</a:t>
                </a:r>
              </a:p>
              <a:p>
                <a:pPr>
                  <a:lnSpc>
                    <a:spcPts val="1700"/>
                  </a:lnSpc>
                  <a:spcBef>
                    <a:spcPts val="400"/>
                  </a:spcBef>
                </a:pPr>
                <a:endParaRPr lang="en-US" sz="1600" b="0" dirty="0"/>
              </a:p>
              <a:p>
                <a:pPr>
                  <a:lnSpc>
                    <a:spcPts val="1700"/>
                  </a:lnSpc>
                  <a:spcBef>
                    <a:spcPts val="400"/>
                  </a:spcBef>
                </a:pPr>
                <a:r>
                  <a:rPr lang="en-US" sz="1600" b="0" dirty="0"/>
                  <a:t>Again, for </a:t>
                </a:r>
                <a14:m>
                  <m:oMath xmlns:m="http://schemas.openxmlformats.org/officeDocument/2006/math">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m:t>
                    </m:r>
                    <m:sSup>
                      <m:sSupPr>
                        <m:ctrlPr>
                          <a:rPr lang="en-US" sz="1600" i="1">
                            <a:solidFill>
                              <a:prstClr val="black"/>
                            </a:solidFill>
                            <a:latin typeface="Cambria Math" panose="02040503050406030204" pitchFamily="18" charset="0"/>
                            <a:ea typeface="+mn-ea"/>
                            <a:cs typeface="+mn-cs"/>
                          </a:rPr>
                        </m:ctrlPr>
                      </m:sSupPr>
                      <m:e>
                        <m:r>
                          <a:rPr lang="en-US" sz="1600" i="1">
                            <a:solidFill>
                              <a:prstClr val="black"/>
                            </a:solidFill>
                            <a:latin typeface="Cambria Math" panose="02040503050406030204" pitchFamily="18" charset="0"/>
                            <a:ea typeface="+mn-ea"/>
                            <a:cs typeface="+mn-cs"/>
                          </a:rPr>
                          <m:t>2</m:t>
                        </m:r>
                      </m:e>
                      <m:sup>
                        <m:r>
                          <a:rPr lang="en-US" sz="1600" i="1">
                            <a:solidFill>
                              <a:prstClr val="black"/>
                            </a:solidFill>
                            <a:latin typeface="Cambria Math" panose="02040503050406030204" pitchFamily="18" charset="0"/>
                            <a:ea typeface="+mn-ea"/>
                            <a:cs typeface="+mn-cs"/>
                          </a:rPr>
                          <m:t>𝑘</m:t>
                        </m:r>
                      </m:sup>
                    </m:sSup>
                  </m:oMath>
                </a14:m>
                <a:r>
                  <a:rPr lang="en-US" sz="1600" dirty="0">
                    <a:solidFill>
                      <a:prstClr val="black"/>
                    </a:solidFill>
                    <a:latin typeface="Calibri" panose="020F0502020204030204"/>
                    <a:ea typeface="+mn-ea"/>
                    <a:cs typeface="+mn-cs"/>
                  </a:rPr>
                  <a:t> or </a:t>
                </a:r>
                <a14:m>
                  <m:oMath xmlns:m="http://schemas.openxmlformats.org/officeDocument/2006/math">
                    <m:r>
                      <a:rPr lang="en-US" sz="1600" i="1">
                        <a:solidFill>
                          <a:prstClr val="black"/>
                        </a:solidFill>
                        <a:latin typeface="Cambria Math" panose="02040503050406030204" pitchFamily="18" charset="0"/>
                        <a:ea typeface="+mn-ea"/>
                        <a:cs typeface="+mn-cs"/>
                      </a:rPr>
                      <m:t>𝑘</m:t>
                    </m:r>
                    <m:r>
                      <a:rPr lang="en-US" sz="1600" i="1">
                        <a:solidFill>
                          <a:prstClr val="black"/>
                        </a:solidFill>
                        <a:latin typeface="Cambria Math" panose="02040503050406030204" pitchFamily="18" charset="0"/>
                        <a:ea typeface="+mn-ea"/>
                        <a:cs typeface="+mn-cs"/>
                      </a:rPr>
                      <m:t>=</m:t>
                    </m:r>
                    <m:func>
                      <m:funcPr>
                        <m:ctrlPr>
                          <a:rPr lang="en-US" sz="1600" i="1">
                            <a:solidFill>
                              <a:prstClr val="black"/>
                            </a:solidFill>
                            <a:latin typeface="Cambria Math" panose="02040503050406030204" pitchFamily="18" charset="0"/>
                            <a:ea typeface="+mn-ea"/>
                            <a:cs typeface="+mn-cs"/>
                          </a:rPr>
                        </m:ctrlPr>
                      </m:funcPr>
                      <m:fName>
                        <m:sSub>
                          <m:sSubPr>
                            <m:ctrlPr>
                              <a:rPr lang="en-US" sz="1600" i="1">
                                <a:solidFill>
                                  <a:prstClr val="black"/>
                                </a:solidFill>
                                <a:latin typeface="Cambria Math" panose="02040503050406030204" pitchFamily="18" charset="0"/>
                                <a:ea typeface="+mn-ea"/>
                                <a:cs typeface="+mn-cs"/>
                              </a:rPr>
                            </m:ctrlPr>
                          </m:sSubPr>
                          <m:e>
                            <m:r>
                              <m:rPr>
                                <m:sty m:val="p"/>
                              </m:rPr>
                              <a:rPr lang="en-US" sz="1600">
                                <a:solidFill>
                                  <a:prstClr val="black"/>
                                </a:solidFill>
                                <a:latin typeface="Cambria Math" panose="02040503050406030204" pitchFamily="18" charset="0"/>
                                <a:ea typeface="+mn-ea"/>
                                <a:cs typeface="+mn-cs"/>
                              </a:rPr>
                              <m:t>log</m:t>
                            </m:r>
                          </m:e>
                          <m:sub>
                            <m:r>
                              <a:rPr lang="en-US" sz="1600" i="1">
                                <a:solidFill>
                                  <a:prstClr val="black"/>
                                </a:solidFill>
                                <a:latin typeface="Cambria Math" panose="02040503050406030204" pitchFamily="18" charset="0"/>
                                <a:ea typeface="+mn-ea"/>
                                <a:cs typeface="+mn-cs"/>
                              </a:rPr>
                              <m:t>2</m:t>
                            </m:r>
                          </m:sub>
                        </m:sSub>
                      </m:fName>
                      <m:e>
                        <m:r>
                          <a:rPr lang="en-US" sz="1600" i="1">
                            <a:solidFill>
                              <a:prstClr val="black"/>
                            </a:solidFill>
                            <a:latin typeface="Cambria Math" panose="02040503050406030204" pitchFamily="18" charset="0"/>
                            <a:ea typeface="+mn-ea"/>
                            <a:cs typeface="+mn-cs"/>
                          </a:rPr>
                          <m:t>𝑛</m:t>
                        </m:r>
                      </m:e>
                    </m:func>
                  </m:oMath>
                </a14:m>
                <a:r>
                  <a:rPr lang="en-US" sz="1600" dirty="0">
                    <a:solidFill>
                      <a:prstClr val="black"/>
                    </a:solidFill>
                    <a:latin typeface="Calibri" panose="020F0502020204030204"/>
                    <a:ea typeface="+mn-ea"/>
                    <a:cs typeface="+mn-cs"/>
                  </a:rPr>
                  <a:t>,</a:t>
                </a:r>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5</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𝑘</m:t>
                            </m:r>
                          </m:sup>
                        </m:sSup>
                      </m:den>
                    </m:f>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rPr>
                          <m:t>+</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e>
                    </m:d>
                  </m:oMath>
                </a14:m>
                <a:endParaRPr lang="en-US" sz="1600" b="0" dirty="0">
                  <a:ea typeface="Cambria Math" panose="02040503050406030204" pitchFamily="18" charset="0"/>
                </a:endParaRPr>
              </a:p>
              <a:p>
                <a:pPr>
                  <a:lnSpc>
                    <a:spcPts val="1700"/>
                  </a:lnSpc>
                  <a:spcBef>
                    <a:spcPts val="400"/>
                  </a:spcBef>
                </a:pPr>
                <a:endParaRPr lang="en-US" sz="1600" b="0" dirty="0">
                  <a:ea typeface="Cambria Math" panose="02040503050406030204" pitchFamily="18" charset="0"/>
                </a:endParaRPr>
              </a:p>
              <a:p>
                <a:pPr>
                  <a:lnSpc>
                    <a:spcPts val="1700"/>
                  </a:lnSpc>
                  <a:spcBef>
                    <a:spcPts val="400"/>
                  </a:spcBef>
                </a:pPr>
                <a14:m>
                  <m:oMath xmlns:m="http://schemas.openxmlformats.org/officeDocument/2006/math">
                    <m:r>
                      <a:rPr lang="en-US" sz="1600" b="0" i="1" smtClean="0">
                        <a:latin typeface="Cambria Math" panose="02040503050406030204" pitchFamily="18" charset="0"/>
                      </a:rPr>
                      <m:t>       =1+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 </m:t>
                        </m:r>
                        <m:r>
                          <a:rPr lang="en-US" sz="1600" b="0" i="1" smtClean="0">
                            <a:latin typeface="Cambria Math" panose="02040503050406030204" pitchFamily="18" charset="0"/>
                          </a:rPr>
                          <m:t>𝑡𝑖𝑚𝑒𝑠</m:t>
                        </m:r>
                      </m:e>
                    </m:d>
                    <m:r>
                      <a:rPr lang="en-US" sz="1600" b="0" i="0" smtClean="0">
                        <a:latin typeface="Cambria Math" panose="02040503050406030204" pitchFamily="18" charset="0"/>
                      </a:rPr>
                      <m:t>=</m:t>
                    </m:r>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2</m:t>
                            </m:r>
                          </m:sub>
                        </m:sSub>
                      </m:fName>
                      <m:e>
                        <m:r>
                          <a:rPr lang="en-US" sz="1600" b="0" i="1" smtClean="0">
                            <a:latin typeface="Cambria Math" panose="02040503050406030204" pitchFamily="18" charset="0"/>
                            <a:ea typeface="Cambria Math" panose="02040503050406030204" pitchFamily="18" charset="0"/>
                          </a:rPr>
                          <m:t>𝑛</m:t>
                        </m:r>
                      </m:e>
                    </m:func>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oMath>
                </a14:m>
                <a:r>
                  <a:rPr lang="en-US" sz="1600" b="0" dirty="0"/>
                  <a:t> … (2)</a:t>
                </a:r>
              </a:p>
              <a:p>
                <a:pPr>
                  <a:lnSpc>
                    <a:spcPts val="1700"/>
                  </a:lnSpc>
                  <a:spcBef>
                    <a:spcPts val="400"/>
                  </a:spcBef>
                </a:pPr>
                <a:r>
                  <a:rPr lang="en-US" sz="1600" dirty="0"/>
                  <a:t>Combining (1) and (2),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r>
                      <a:rPr lang="en-US" sz="160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oMath>
                </a14:m>
                <a:r>
                  <a:rPr lang="en-US" sz="1600" b="0" dirty="0"/>
                  <a:t>1</a:t>
                </a:r>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Tree>
    <p:extLst>
      <p:ext uri="{BB962C8B-B14F-4D97-AF65-F5344CB8AC3E}">
        <p14:creationId xmlns:p14="http://schemas.microsoft.com/office/powerpoint/2010/main" val="208305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105497"/>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Quicksort was proposed by Sir Charles Antony Richard (Tony) Hoare in 1959/60 at age 26</a:t>
            </a:r>
          </a:p>
          <a:p>
            <a:pPr>
              <a:lnSpc>
                <a:spcPts val="1700"/>
              </a:lnSpc>
              <a:spcBef>
                <a:spcPts val="400"/>
              </a:spcBef>
            </a:pPr>
            <a:endParaRPr lang="en-US" sz="1600" b="0" dirty="0"/>
          </a:p>
          <a:p>
            <a:pPr>
              <a:lnSpc>
                <a:spcPts val="1700"/>
              </a:lnSpc>
              <a:spcBef>
                <a:spcPts val="400"/>
              </a:spcBef>
            </a:pPr>
            <a:endParaRPr lang="en-US" sz="1600" dirty="0"/>
          </a:p>
          <a:p>
            <a:pPr>
              <a:lnSpc>
                <a:spcPts val="1700"/>
              </a:lnSpc>
              <a:spcBef>
                <a:spcPts val="400"/>
              </a:spcBef>
            </a:pPr>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He was trying to sort words for a machine translation project from Russian to English</a:t>
            </a:r>
          </a:p>
          <a:p>
            <a:pPr>
              <a:lnSpc>
                <a:spcPts val="1700"/>
              </a:lnSpc>
              <a:spcBef>
                <a:spcPts val="400"/>
              </a:spcBef>
            </a:pPr>
            <a:r>
              <a:rPr lang="en-US" sz="1600" b="0" dirty="0"/>
              <a:t>In his own words </a:t>
            </a:r>
            <a:r>
              <a:rPr lang="en-US" sz="1600" dirty="0"/>
              <a:t>– “</a:t>
            </a:r>
            <a:r>
              <a:rPr lang="en-US" sz="1400" dirty="0"/>
              <a:t>I have been very lucky. What a wonderful way to start a career in Computing, by discovering a new sorting algorithm!</a:t>
            </a:r>
            <a:r>
              <a:rPr lang="en-US" sz="1600" dirty="0"/>
              <a:t>”</a:t>
            </a:r>
          </a:p>
          <a:p>
            <a:pPr>
              <a:lnSpc>
                <a:spcPts val="1700"/>
              </a:lnSpc>
              <a:spcBef>
                <a:spcPts val="400"/>
              </a:spcBef>
            </a:pPr>
            <a:r>
              <a:rPr lang="en-US" sz="1600" dirty="0"/>
              <a:t>Emeritus Professor, Oxford University</a:t>
            </a:r>
          </a:p>
          <a:p>
            <a:pPr>
              <a:lnSpc>
                <a:spcPts val="1700"/>
              </a:lnSpc>
              <a:spcBef>
                <a:spcPts val="400"/>
              </a:spcBef>
            </a:pPr>
            <a:r>
              <a:rPr lang="en-US" sz="1600" b="0" dirty="0"/>
              <a:t>Turing award winner</a:t>
            </a:r>
            <a:r>
              <a:rPr lang="en-US" sz="1600" dirty="0"/>
              <a:t>, 1980.</a:t>
            </a:r>
            <a:endParaRPr lang="en-US" sz="1600" b="0" dirty="0"/>
          </a:p>
        </p:txBody>
      </p:sp>
      <p:pic>
        <p:nvPicPr>
          <p:cNvPr id="1026" name="Picture 2" descr="Sir Charles Antony Richard Hoare">
            <a:extLst>
              <a:ext uri="{FF2B5EF4-FFF2-40B4-BE49-F238E27FC236}">
                <a16:creationId xmlns:a16="http://schemas.microsoft.com/office/drawing/2014/main" id="{0F8FF45E-B8E9-3B2B-10DE-30B8C515E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50"/>
          <a:stretch/>
        </p:blipFill>
        <p:spPr bwMode="auto">
          <a:xfrm>
            <a:off x="2337755" y="1555333"/>
            <a:ext cx="1362466" cy="1204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661DCE-EB1C-F524-7596-F250D610285B}"/>
              </a:ext>
            </a:extLst>
          </p:cNvPr>
          <p:cNvSpPr txBox="1"/>
          <p:nvPr/>
        </p:nvSpPr>
        <p:spPr>
          <a:xfrm>
            <a:off x="66541" y="2760200"/>
            <a:ext cx="6724918" cy="230832"/>
          </a:xfrm>
          <a:prstGeom prst="rect">
            <a:avLst/>
          </a:prstGeom>
          <a:noFill/>
        </p:spPr>
        <p:txBody>
          <a:bodyPr wrap="none" rtlCol="0">
            <a:spAutoFit/>
          </a:bodyPr>
          <a:lstStyle/>
          <a:p>
            <a:r>
              <a:rPr lang="en-US" sz="900" dirty="0"/>
              <a:t>source: http://</a:t>
            </a:r>
            <a:r>
              <a:rPr lang="en-US" sz="900" dirty="0" err="1"/>
              <a:t>curation.cs.manchester.ac.uk</a:t>
            </a:r>
            <a:r>
              <a:rPr lang="en-US" sz="900" dirty="0"/>
              <a:t>/Turing100/www.turing100.manchester.ac.uk/speakers/invited-list/11-speakers/39-hoare.html</a:t>
            </a:r>
          </a:p>
        </p:txBody>
      </p:sp>
    </p:spTree>
    <p:extLst>
      <p:ext uri="{BB962C8B-B14F-4D97-AF65-F5344CB8AC3E}">
        <p14:creationId xmlns:p14="http://schemas.microsoft.com/office/powerpoint/2010/main" val="347682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A Quick Animation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pic>
        <p:nvPicPr>
          <p:cNvPr id="3" name="Picture 2">
            <a:extLst>
              <a:ext uri="{FF2B5EF4-FFF2-40B4-BE49-F238E27FC236}">
                <a16:creationId xmlns:a16="http://schemas.microsoft.com/office/drawing/2014/main" id="{FF6BB9EB-C9E1-9BD9-1AE6-BBBE482D2DDB}"/>
              </a:ext>
            </a:extLst>
          </p:cNvPr>
          <p:cNvPicPr>
            <a:picLocks noChangeAspect="1"/>
          </p:cNvPicPr>
          <p:nvPr/>
        </p:nvPicPr>
        <p:blipFill>
          <a:blip r:embed="rId3"/>
          <a:stretch>
            <a:fillRect/>
          </a:stretch>
        </p:blipFill>
        <p:spPr>
          <a:xfrm>
            <a:off x="1354605" y="1125962"/>
            <a:ext cx="4077484" cy="3597780"/>
          </a:xfrm>
          <a:prstGeom prst="rect">
            <a:avLst/>
          </a:prstGeom>
          <a:ln>
            <a:solidFill>
              <a:schemeClr val="tx1"/>
            </a:solidFill>
          </a:ln>
        </p:spPr>
      </p:pic>
      <p:sp>
        <p:nvSpPr>
          <p:cNvPr id="6" name="TextBox 5">
            <a:extLst>
              <a:ext uri="{FF2B5EF4-FFF2-40B4-BE49-F238E27FC236}">
                <a16:creationId xmlns:a16="http://schemas.microsoft.com/office/drawing/2014/main" id="{AE818647-4450-54F6-1537-EF065F596EBF}"/>
              </a:ext>
            </a:extLst>
          </p:cNvPr>
          <p:cNvSpPr txBox="1"/>
          <p:nvPr/>
        </p:nvSpPr>
        <p:spPr>
          <a:xfrm>
            <a:off x="5503395" y="2093720"/>
            <a:ext cx="999955" cy="1384995"/>
          </a:xfrm>
          <a:prstGeom prst="rect">
            <a:avLst/>
          </a:prstGeom>
          <a:noFill/>
        </p:spPr>
        <p:txBody>
          <a:bodyPr wrap="square" rtlCol="0">
            <a:spAutoFit/>
          </a:bodyPr>
          <a:lstStyle/>
          <a:p>
            <a:r>
              <a:rPr lang="en-US" sz="1400" dirty="0"/>
              <a:t>Click to play</a:t>
            </a:r>
            <a:br>
              <a:rPr lang="en-US" sz="1400" dirty="0"/>
            </a:br>
            <a:r>
              <a:rPr lang="en-US" sz="1400" dirty="0">
                <a:hlinkClick r:id="rId4"/>
              </a:rPr>
              <a:t>https://tinyurl.com/3k8pt3a3</a:t>
            </a:r>
            <a:endParaRPr lang="en-US" sz="1400" dirty="0"/>
          </a:p>
          <a:p>
            <a:endParaRPr lang="en-US" sz="1400" dirty="0"/>
          </a:p>
        </p:txBody>
      </p:sp>
    </p:spTree>
    <p:extLst>
      <p:ext uri="{BB962C8B-B14F-4D97-AF65-F5344CB8AC3E}">
        <p14:creationId xmlns:p14="http://schemas.microsoft.com/office/powerpoint/2010/main" val="164970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 set of numbers, a median </a:t>
                </a:r>
                <a:r>
                  <a:rPr lang="en-US" sz="1600" dirty="0"/>
                  <a:t>is the “halfway point” of the set</a:t>
                </a:r>
              </a:p>
              <a:p>
                <a:pPr>
                  <a:lnSpc>
                    <a:spcPts val="1900"/>
                  </a:lnSpc>
                  <a:spcBef>
                    <a:spcPts val="400"/>
                  </a:spcBef>
                  <a:spcAft>
                    <a:spcPts val="200"/>
                  </a:spcAft>
                </a:pPr>
                <a:r>
                  <a:rPr lang="en-US" sz="1600" b="0" dirty="0"/>
                  <a:t>More formally, given a set of </a:t>
                </a:r>
                <a14:m>
                  <m:oMath xmlns:m="http://schemas.openxmlformats.org/officeDocument/2006/math">
                    <m:r>
                      <a:rPr lang="en-US" sz="1600" b="0" i="1" smtClean="0">
                        <a:latin typeface="Cambria Math" panose="02040503050406030204" pitchFamily="18" charset="0"/>
                      </a:rPr>
                      <m:t>𝑛</m:t>
                    </m:r>
                  </m:oMath>
                </a14:m>
                <a:r>
                  <a:rPr lang="en-US" sz="1600" b="0" dirty="0"/>
                  <a:t> numbers</a:t>
                </a:r>
                <a:r>
                  <a:rPr lang="en-US" sz="1600" dirty="0"/>
                  <a:t>, medians occur at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lower median</a:t>
                </a:r>
                <a:r>
                  <a:rPr lang="en-US" sz="1600" dirty="0"/>
                  <a:t>) and at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𝑛</m:t>
                        </m:r>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upper median</a:t>
                </a:r>
                <a:r>
                  <a:rPr lang="en-US" sz="1600" dirty="0"/>
                  <a:t>)</a:t>
                </a:r>
              </a:p>
              <a:p>
                <a:pPr>
                  <a:lnSpc>
                    <a:spcPts val="1900"/>
                  </a:lnSpc>
                  <a:spcBef>
                    <a:spcPts val="400"/>
                  </a:spcBef>
                  <a:spcAft>
                    <a:spcPts val="200"/>
                  </a:spcAft>
                </a:pPr>
                <a:r>
                  <a:rPr lang="en-US" sz="1600" dirty="0"/>
                  <a:t>Following the book, by “median”, we will mean the lower median</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the median.</a:t>
                </a:r>
              </a:p>
              <a:p>
                <a:pPr>
                  <a:lnSpc>
                    <a:spcPts val="1900"/>
                  </a:lnSpc>
                  <a:spcBef>
                    <a:spcPts val="400"/>
                  </a:spcBef>
                  <a:spcAft>
                    <a:spcPts val="200"/>
                  </a:spcAft>
                </a:pPr>
                <a:r>
                  <a:rPr lang="en-US" sz="1600" dirty="0"/>
                  <a:t>If a list is sorted, the median can be easily found out. But that means at least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dirty="0"/>
                  <a:t> operation</a:t>
                </a:r>
              </a:p>
              <a:p>
                <a:pPr>
                  <a:lnSpc>
                    <a:spcPts val="1900"/>
                  </a:lnSpc>
                  <a:spcBef>
                    <a:spcPts val="400"/>
                  </a:spcBef>
                  <a:spcAft>
                    <a:spcPts val="200"/>
                  </a:spcAft>
                </a:pPr>
                <a:r>
                  <a:rPr lang="en-US" sz="1600" dirty="0"/>
                  <a:t>We would like to do it faster than that</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𝑖</m:t>
                        </m:r>
                      </m:e>
                      <m:sup>
                        <m:r>
                          <a:rPr lang="en-US" sz="1600" b="0" i="1" smtClean="0">
                            <a:latin typeface="Cambria Math" panose="02040503050406030204" pitchFamily="18" charset="0"/>
                          </a:rPr>
                          <m:t>𝑡h</m:t>
                        </m:r>
                      </m:sup>
                    </m:sSup>
                  </m:oMath>
                </a14:m>
                <a:r>
                  <a:rPr lang="en-US" sz="1600" dirty="0"/>
                  <a:t> rank element in a sorted list</a:t>
                </a:r>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775"/>
                </a:stretch>
              </a:blipFill>
            </p:spPr>
            <p:txBody>
              <a:bodyPr/>
              <a:lstStyle/>
              <a:p>
                <a:r>
                  <a:rPr lang="en-US">
                    <a:noFill/>
                  </a:rPr>
                  <a:t> </a:t>
                </a:r>
              </a:p>
            </p:txBody>
          </p:sp>
        </mc:Fallback>
      </mc:AlternateContent>
    </p:spTree>
    <p:extLst>
      <p:ext uri="{BB962C8B-B14F-4D97-AF65-F5344CB8AC3E}">
        <p14:creationId xmlns:p14="http://schemas.microsoft.com/office/powerpoint/2010/main" val="19501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The problem is called the </a:t>
                </a:r>
                <a:r>
                  <a:rPr lang="en-US" sz="1600" b="1" dirty="0"/>
                  <a:t>selection problem</a:t>
                </a:r>
              </a:p>
              <a:p>
                <a:pPr>
                  <a:lnSpc>
                    <a:spcPts val="1700"/>
                  </a:lnSpc>
                  <a:spcBef>
                    <a:spcPts val="400"/>
                  </a:spcBef>
                  <a:spcAft>
                    <a:spcPts val="200"/>
                  </a:spcAft>
                </a:pPr>
                <a:r>
                  <a:rPr lang="en-US" sz="1600" b="1" dirty="0"/>
                  <a:t>Input</a:t>
                </a:r>
                <a:r>
                  <a:rPr lang="en-US" sz="1600" b="0" dirty="0"/>
                  <a:t>: Set </a:t>
                </a:r>
                <a14:m>
                  <m:oMath xmlns:m="http://schemas.openxmlformats.org/officeDocument/2006/math">
                    <m:r>
                      <a:rPr lang="en-US" sz="1600" b="0" i="1" smtClean="0">
                        <a:latin typeface="Cambria Math" panose="02040503050406030204" pitchFamily="18" charset="0"/>
                      </a:rPr>
                      <m:t>𝐴</m:t>
                    </m:r>
                  </m:oMath>
                </a14:m>
                <a:r>
                  <a:rPr lang="en-US" sz="1600" b="0" dirty="0"/>
                  <a:t> of </a:t>
                </a:r>
                <a14:m>
                  <m:oMath xmlns:m="http://schemas.openxmlformats.org/officeDocument/2006/math">
                    <m:r>
                      <a:rPr lang="en-US" sz="1600" b="0" i="1" smtClean="0">
                        <a:latin typeface="Cambria Math" panose="02040503050406030204" pitchFamily="18" charset="0"/>
                      </a:rPr>
                      <m:t>𝑛</m:t>
                    </m:r>
                  </m:oMath>
                </a14:m>
                <a:r>
                  <a:rPr lang="en-US" sz="1600" b="0" dirty="0"/>
                  <a:t> (distinct) numbers and an integer </a:t>
                </a:r>
                <a14:m>
                  <m:oMath xmlns:m="http://schemas.openxmlformats.org/officeDocument/2006/math">
                    <m:r>
                      <a:rPr lang="en-US" sz="1600" b="0" i="1" smtClean="0">
                        <a:latin typeface="Cambria Math" panose="02040503050406030204" pitchFamily="18" charset="0"/>
                      </a:rPr>
                      <m:t>𝑖</m:t>
                    </m:r>
                  </m:oMath>
                </a14:m>
                <a:r>
                  <a:rPr lang="en-US" sz="1600" b="0" dirty="0"/>
                  <a:t>, with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oMath>
                </a14:m>
                <a:endParaRPr lang="en-US" sz="1600" b="0" dirty="0"/>
              </a:p>
              <a:p>
                <a:pPr>
                  <a:lnSpc>
                    <a:spcPts val="1700"/>
                  </a:lnSpc>
                  <a:spcBef>
                    <a:spcPts val="400"/>
                  </a:spcBef>
                  <a:spcAft>
                    <a:spcPts val="200"/>
                  </a:spcAft>
                </a:pPr>
                <a:r>
                  <a:rPr lang="en-US" sz="1600" b="1" dirty="0"/>
                  <a:t>Output</a:t>
                </a:r>
                <a:r>
                  <a:rPr lang="en-US" sz="1600" dirty="0"/>
                  <a:t>: The element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m:t>
                    </m:r>
                  </m:oMath>
                </a14:m>
                <a:r>
                  <a:rPr lang="en-US" sz="1600" b="0" dirty="0"/>
                  <a:t> that is larger than exactly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b="0" dirty="0"/>
                  <a:t> other elements of </a:t>
                </a:r>
                <a14:m>
                  <m:oMath xmlns:m="http://schemas.openxmlformats.org/officeDocument/2006/math">
                    <m:r>
                      <a:rPr lang="en-US" sz="1600" b="0" i="1" smtClean="0">
                        <a:latin typeface="Cambria Math" panose="02040503050406030204" pitchFamily="18" charset="0"/>
                      </a:rPr>
                      <m:t>𝐴</m:t>
                    </m:r>
                  </m:oMath>
                </a14:m>
                <a:endParaRPr lang="en-US" sz="1600" b="0" dirty="0"/>
              </a:p>
              <a:p>
                <a:pPr>
                  <a:lnSpc>
                    <a:spcPts val="1700"/>
                  </a:lnSpc>
                  <a:spcBef>
                    <a:spcPts val="400"/>
                  </a:spcBef>
                  <a:spcAft>
                    <a:spcPts val="200"/>
                  </a:spcAft>
                </a:pPr>
                <a:endParaRPr lang="en-US" sz="1600" dirty="0"/>
              </a:p>
              <a:p>
                <a:pPr>
                  <a:lnSpc>
                    <a:spcPts val="1700"/>
                  </a:lnSpc>
                  <a:spcBef>
                    <a:spcPts val="400"/>
                  </a:spcBef>
                  <a:spcAft>
                    <a:spcPts val="200"/>
                  </a:spcAft>
                </a:pPr>
                <a:r>
                  <a:rPr lang="en-US" sz="1600" b="0" dirty="0"/>
                  <a:t>The idea we will be using is that after the partition operation we know the “right” position of the pivot element. We will use it to discard some “obvious” elements</a:t>
                </a:r>
              </a:p>
              <a:p>
                <a:pPr>
                  <a:lnSpc>
                    <a:spcPts val="1700"/>
                  </a:lnSpc>
                  <a:spcBef>
                    <a:spcPts val="400"/>
                  </a:spcBef>
                  <a:spcAft>
                    <a:spcPts val="200"/>
                  </a:spcAft>
                </a:pPr>
                <a:endParaRPr lang="en-US" sz="1600" dirty="0"/>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BF57D4C-F1F4-67B9-9461-9B36FE41B188}"/>
              </a:ext>
            </a:extLst>
          </p:cNvPr>
          <p:cNvGrpSpPr/>
          <p:nvPr/>
        </p:nvGrpSpPr>
        <p:grpSpPr>
          <a:xfrm>
            <a:off x="1294188" y="3677217"/>
            <a:ext cx="3352808" cy="369332"/>
            <a:chOff x="1962146" y="1592633"/>
            <a:chExt cx="3352808" cy="369332"/>
          </a:xfrm>
        </p:grpSpPr>
        <p:sp>
          <p:nvSpPr>
            <p:cNvPr id="3" name="TextBox 2">
              <a:extLst>
                <a:ext uri="{FF2B5EF4-FFF2-40B4-BE49-F238E27FC236}">
                  <a16:creationId xmlns:a16="http://schemas.microsoft.com/office/drawing/2014/main" id="{1F8AA830-7AB6-7341-2202-55FE67C47AE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6" name="TextBox 5">
              <a:extLst>
                <a:ext uri="{FF2B5EF4-FFF2-40B4-BE49-F238E27FC236}">
                  <a16:creationId xmlns:a16="http://schemas.microsoft.com/office/drawing/2014/main" id="{7C3FF7B3-A5E5-336F-276C-D55D246FBA28}"/>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7" name="TextBox 6">
              <a:extLst>
                <a:ext uri="{FF2B5EF4-FFF2-40B4-BE49-F238E27FC236}">
                  <a16:creationId xmlns:a16="http://schemas.microsoft.com/office/drawing/2014/main" id="{0DF9F663-7143-C158-DE28-2AFA667713E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8" name="TextBox 7">
              <a:extLst>
                <a:ext uri="{FF2B5EF4-FFF2-40B4-BE49-F238E27FC236}">
                  <a16:creationId xmlns:a16="http://schemas.microsoft.com/office/drawing/2014/main" id="{F4A6D259-93C7-CFE8-D8AF-61335A3F38B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12" name="TextBox 11">
              <a:extLst>
                <a:ext uri="{FF2B5EF4-FFF2-40B4-BE49-F238E27FC236}">
                  <a16:creationId xmlns:a16="http://schemas.microsoft.com/office/drawing/2014/main" id="{A6B109E5-2686-B460-CF72-FAB6A6EFF326}"/>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12</a:t>
              </a:r>
            </a:p>
          </p:txBody>
        </p:sp>
        <p:sp>
          <p:nvSpPr>
            <p:cNvPr id="13" name="TextBox 12">
              <a:extLst>
                <a:ext uri="{FF2B5EF4-FFF2-40B4-BE49-F238E27FC236}">
                  <a16:creationId xmlns:a16="http://schemas.microsoft.com/office/drawing/2014/main" id="{AFC4940E-39E1-22CC-40FC-03C41D90D082}"/>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4" name="TextBox 13">
              <a:extLst>
                <a:ext uri="{FF2B5EF4-FFF2-40B4-BE49-F238E27FC236}">
                  <a16:creationId xmlns:a16="http://schemas.microsoft.com/office/drawing/2014/main" id="{BECF33EA-5423-4F11-D455-61744BDC91E3}"/>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15" name="TextBox 14">
              <a:extLst>
                <a:ext uri="{FF2B5EF4-FFF2-40B4-BE49-F238E27FC236}">
                  <a16:creationId xmlns:a16="http://schemas.microsoft.com/office/drawing/2014/main" id="{9C82756A-05E3-DB1A-EDDF-5447EE1861E4}"/>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3</a:t>
              </a:r>
            </a:p>
          </p:txBody>
        </p:sp>
      </p:grpSp>
    </p:spTree>
    <p:extLst>
      <p:ext uri="{BB962C8B-B14F-4D97-AF65-F5344CB8AC3E}">
        <p14:creationId xmlns:p14="http://schemas.microsoft.com/office/powerpoint/2010/main" val="8189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a:t>
            </a: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Tree>
    <p:extLst>
      <p:ext uri="{BB962C8B-B14F-4D97-AF65-F5344CB8AC3E}">
        <p14:creationId xmlns:p14="http://schemas.microsoft.com/office/powerpoint/2010/main" val="162337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Dividing is easy. The key operation, though, is merge.</a:t>
            </a:r>
          </a:p>
          <a:p>
            <a:pPr>
              <a:lnSpc>
                <a:spcPts val="1500"/>
              </a:lnSpc>
            </a:pPr>
            <a:r>
              <a:rPr lang="en-US" sz="1600" dirty="0"/>
              <a:t>How to do merging of two sorted arrays to produce a merged sorted array?</a:t>
            </a:r>
          </a:p>
          <a:p>
            <a:pPr>
              <a:lnSpc>
                <a:spcPts val="1500"/>
              </a:lnSpc>
            </a:pP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3" name="Group 2">
            <a:extLst>
              <a:ext uri="{FF2B5EF4-FFF2-40B4-BE49-F238E27FC236}">
                <a16:creationId xmlns:a16="http://schemas.microsoft.com/office/drawing/2014/main" id="{1F3C00F3-A67B-AA16-CFE6-4F31A65A8453}"/>
              </a:ext>
            </a:extLst>
          </p:cNvPr>
          <p:cNvGrpSpPr/>
          <p:nvPr/>
        </p:nvGrpSpPr>
        <p:grpSpPr>
          <a:xfrm>
            <a:off x="2180012" y="2313132"/>
            <a:ext cx="808184" cy="258618"/>
            <a:chOff x="2021579" y="1827031"/>
            <a:chExt cx="808184" cy="258618"/>
          </a:xfrm>
        </p:grpSpPr>
        <p:sp>
          <p:nvSpPr>
            <p:cNvPr id="6" name="Rectangle 5">
              <a:extLst>
                <a:ext uri="{FF2B5EF4-FFF2-40B4-BE49-F238E27FC236}">
                  <a16:creationId xmlns:a16="http://schemas.microsoft.com/office/drawing/2014/main" id="{97DF0B9B-9E59-D079-3394-8095DD38525D}"/>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7" name="Rectangle 6">
              <a:extLst>
                <a:ext uri="{FF2B5EF4-FFF2-40B4-BE49-F238E27FC236}">
                  <a16:creationId xmlns:a16="http://schemas.microsoft.com/office/drawing/2014/main" id="{A192F3C6-8ECD-A6D8-5DA5-3D0A392556C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0" name="Rectangle 9">
              <a:extLst>
                <a:ext uri="{FF2B5EF4-FFF2-40B4-BE49-F238E27FC236}">
                  <a16:creationId xmlns:a16="http://schemas.microsoft.com/office/drawing/2014/main" id="{D6CE7B9B-8E30-2550-9E60-39D2F4C60B89}"/>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grpSp>
      <p:grpSp>
        <p:nvGrpSpPr>
          <p:cNvPr id="12" name="Group 11">
            <a:extLst>
              <a:ext uri="{FF2B5EF4-FFF2-40B4-BE49-F238E27FC236}">
                <a16:creationId xmlns:a16="http://schemas.microsoft.com/office/drawing/2014/main" id="{2E736AD3-026D-DC99-85FD-F4C546E747C6}"/>
              </a:ext>
            </a:extLst>
          </p:cNvPr>
          <p:cNvGrpSpPr/>
          <p:nvPr/>
        </p:nvGrpSpPr>
        <p:grpSpPr>
          <a:xfrm>
            <a:off x="3550094" y="2313132"/>
            <a:ext cx="808184" cy="258618"/>
            <a:chOff x="2021579" y="1827031"/>
            <a:chExt cx="808184" cy="258618"/>
          </a:xfrm>
        </p:grpSpPr>
        <p:sp>
          <p:nvSpPr>
            <p:cNvPr id="13" name="Rectangle 12">
              <a:extLst>
                <a:ext uri="{FF2B5EF4-FFF2-40B4-BE49-F238E27FC236}">
                  <a16:creationId xmlns:a16="http://schemas.microsoft.com/office/drawing/2014/main" id="{A0107E61-6F21-BE61-8217-17EE842979C0}"/>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C305C9-A83C-AD97-5E4A-71C2CB62AF53}"/>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267F856-C1B9-C770-A272-3EE86AB68D91}"/>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6281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2FC26C2-BB97-1879-36C3-518CAD90DB94}"/>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Best case is that the first pivot is </a:t>
                </a:r>
                <a14:m>
                  <m:oMath xmlns:m="http://schemas.openxmlformats.org/officeDocument/2006/math">
                    <m:r>
                      <a:rPr lang="en-US" sz="1600" b="0" i="1" smtClean="0">
                        <a:latin typeface="Cambria Math" panose="02040503050406030204" pitchFamily="18" charset="0"/>
                      </a:rPr>
                      <m:t>𝑖</m:t>
                    </m:r>
                  </m:oMath>
                </a14:m>
                <a:endParaRPr lang="en-US" sz="1600" dirty="0"/>
              </a:p>
              <a:p>
                <a:pPr>
                  <a:lnSpc>
                    <a:spcPts val="1700"/>
                  </a:lnSpc>
                  <a:spcBef>
                    <a:spcPts val="400"/>
                  </a:spcBef>
                  <a:spcAft>
                    <a:spcPts val="200"/>
                  </a:spcAft>
                </a:pPr>
                <a:r>
                  <a:rPr lang="en-US" sz="1600" b="0" dirty="0"/>
                  <a:t>What is the running time?</a:t>
                </a:r>
              </a:p>
              <a:p>
                <a:pPr>
                  <a:lnSpc>
                    <a:spcPts val="17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[At least once you have to scan the array to get the partition]</a:t>
                </a:r>
              </a:p>
              <a:p>
                <a:pPr>
                  <a:lnSpc>
                    <a:spcPts val="1700"/>
                  </a:lnSpc>
                  <a:spcBef>
                    <a:spcPts val="400"/>
                  </a:spcBef>
                  <a:spcAft>
                    <a:spcPts val="200"/>
                  </a:spcAft>
                </a:pPr>
                <a:r>
                  <a:rPr lang="en-US" sz="1600" dirty="0"/>
                  <a:t>What is the worst case?</a:t>
                </a:r>
              </a:p>
              <a:p>
                <a:pPr>
                  <a:lnSpc>
                    <a:spcPts val="1700"/>
                  </a:lnSpc>
                  <a:spcBef>
                    <a:spcPts val="400"/>
                  </a:spcBef>
                  <a:spcAft>
                    <a:spcPts val="200"/>
                  </a:spcAft>
                </a:pPr>
                <a:r>
                  <a:rPr lang="en-US" sz="1600" b="0" dirty="0"/>
                  <a:t>(Similar to quicksort) To get the pivot always at one of the ends</a:t>
                </a:r>
              </a:p>
              <a:p>
                <a:pPr>
                  <a:lnSpc>
                    <a:spcPts val="1700"/>
                  </a:lnSpc>
                  <a:spcBef>
                    <a:spcPts val="400"/>
                  </a:spcBef>
                  <a:spcAft>
                    <a:spcPts val="200"/>
                  </a:spcAft>
                </a:pPr>
                <a:r>
                  <a:rPr lang="en-US" sz="1600" dirty="0"/>
                  <a:t>The running time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oMath>
                </a14:m>
                <a:r>
                  <a:rPr lang="en-US" sz="1600" dirty="0"/>
                  <a:t> – Same as quicksort </a:t>
                </a:r>
              </a:p>
              <a:p>
                <a:pPr>
                  <a:lnSpc>
                    <a:spcPts val="1700"/>
                  </a:lnSpc>
                  <a:spcBef>
                    <a:spcPts val="400"/>
                  </a:spcBef>
                  <a:spcAft>
                    <a:spcPts val="200"/>
                  </a:spcAft>
                </a:pPr>
                <a:endParaRPr lang="en-US" sz="1600" b="0" dirty="0"/>
              </a:p>
              <a:p>
                <a:pPr>
                  <a:lnSpc>
                    <a:spcPts val="1700"/>
                  </a:lnSpc>
                  <a:spcBef>
                    <a:spcPts val="400"/>
                  </a:spcBef>
                  <a:spcAft>
                    <a:spcPts val="200"/>
                  </a:spcAft>
                </a:pPr>
                <a:r>
                  <a:rPr lang="en-US" sz="1600" dirty="0"/>
                  <a:t>Another best case scenario is – perfectly balanced partitioning at all levels</a:t>
                </a:r>
              </a:p>
              <a:p>
                <a:pPr>
                  <a:lnSpc>
                    <a:spcPts val="1700"/>
                  </a:lnSpc>
                  <a:spcBef>
                    <a:spcPts val="400"/>
                  </a:spcBef>
                  <a:spcAft>
                    <a:spcPts val="200"/>
                  </a:spcAft>
                </a:pPr>
                <a:r>
                  <a:rPr lang="en-US" sz="1600" b="0" dirty="0"/>
                  <a:t>Recurrence relation for such case is</a:t>
                </a:r>
              </a:p>
              <a:p>
                <a:pPr>
                  <a:lnSpc>
                    <a:spcPts val="1700"/>
                  </a:lnSpc>
                  <a:spcBef>
                    <a:spcPts val="400"/>
                  </a:spcBef>
                  <a:spcAft>
                    <a:spcPts val="200"/>
                  </a:spcAft>
                </a:pPr>
                <a:br>
                  <a:rPr lang="en-US" sz="1600" b="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p:txBody>
          </p:sp>
        </mc:Choice>
        <mc:Fallback xmlns="">
          <p:sp>
            <p:nvSpPr>
              <p:cNvPr id="2" name="Content Placeholder 2">
                <a:extLst>
                  <a:ext uri="{FF2B5EF4-FFF2-40B4-BE49-F238E27FC236}">
                    <a16:creationId xmlns:a16="http://schemas.microsoft.com/office/drawing/2014/main" id="{62FC26C2-BB97-1879-36C3-518CAD90DB94}"/>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Tree>
    <p:extLst>
      <p:ext uri="{BB962C8B-B14F-4D97-AF65-F5344CB8AC3E}">
        <p14:creationId xmlns:p14="http://schemas.microsoft.com/office/powerpoint/2010/main" val="984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73256C-86CA-A801-8535-F5D16849C3C4}"/>
                  </a:ext>
                </a:extLst>
              </p:cNvPr>
              <p:cNvSpPr txBox="1"/>
              <p:nvPr/>
            </p:nvSpPr>
            <p:spPr>
              <a:xfrm>
                <a:off x="360392" y="1125112"/>
                <a:ext cx="6208188" cy="212308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=1,</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0</m:t>
                          </m:r>
                        </m:sup>
                      </m:sSup>
                      <m:r>
                        <a:rPr lang="en-US" sz="1600" b="0" i="1" smtClean="0">
                          <a:latin typeface="Cambria Math" panose="02040503050406030204" pitchFamily="18" charset="0"/>
                        </a:rPr>
                        <m:t>=1</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III: We need to check the regularity condition</a:t>
                </a:r>
              </a:p>
              <a:p>
                <a14:m>
                  <m:oMath xmlns:m="http://schemas.openxmlformats.org/officeDocument/2006/math">
                    <m:r>
                      <a:rPr lang="en-US" sz="1600" b="0" i="1" smtClean="0">
                        <a:latin typeface="Cambria Math" panose="02040503050406030204" pitchFamily="18" charset="0"/>
                      </a:rPr>
                      <m:t>𝑎𝑓</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𝑘𝑐𝑛</m:t>
                    </m:r>
                  </m:oMath>
                </a14:m>
                <a:r>
                  <a:rPr lang="en-US" sz="1600" b="0" i="1" dirty="0">
                    <a:latin typeface="Cambria Math" panose="02040503050406030204" pitchFamily="18" charset="0"/>
                  </a:rPr>
                  <a:t> </a:t>
                </a:r>
                <a:r>
                  <a:rPr lang="en-US" sz="1600" b="0" dirty="0">
                    <a:latin typeface="Cambria Math" panose="02040503050406030204" pitchFamily="18" charset="0"/>
                  </a:rPr>
                  <a:t>– </a:t>
                </a:r>
                <a:r>
                  <a:rPr lang="en-US" sz="1600" dirty="0"/>
                  <a:t>This is true for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i="1">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1</m:t>
                    </m:r>
                  </m:oMath>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8573256C-86CA-A801-8535-F5D16849C3C4}"/>
                  </a:ext>
                </a:extLst>
              </p:cNvPr>
              <p:cNvSpPr txBox="1">
                <a:spLocks noRot="1" noChangeAspect="1" noMove="1" noResize="1" noEditPoints="1" noAdjustHandles="1" noChangeArrowheads="1" noChangeShapeType="1" noTextEdit="1"/>
              </p:cNvSpPr>
              <p:nvPr/>
            </p:nvSpPr>
            <p:spPr>
              <a:xfrm>
                <a:off x="360392" y="1125112"/>
                <a:ext cx="6208188" cy="2123082"/>
              </a:xfrm>
              <a:prstGeom prst="rect">
                <a:avLst/>
              </a:prstGeom>
              <a:blipFill>
                <a:blip r:embed="rId3"/>
                <a:stretch>
                  <a:fillRect l="-407" b="-5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2F9897E-BA6E-2D72-5CEB-69D5A0860082}"/>
                  </a:ext>
                </a:extLst>
              </p:cNvPr>
              <p:cNvSpPr txBox="1">
                <a:spLocks/>
              </p:cNvSpPr>
              <p:nvPr/>
            </p:nvSpPr>
            <p:spPr>
              <a:xfrm>
                <a:off x="153826" y="3349951"/>
                <a:ext cx="6350467" cy="1240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Just like quicksort, it can be proven that the average case complexity is also of the same order as the best case complexity i.e.,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400"/>
                  </a:spcBef>
                  <a:spcAft>
                    <a:spcPts val="200"/>
                  </a:spcAft>
                </a:pPr>
                <a:endParaRPr lang="en-US" sz="1600" b="0" dirty="0"/>
              </a:p>
            </p:txBody>
          </p:sp>
        </mc:Choice>
        <mc:Fallback xmlns="">
          <p:sp>
            <p:nvSpPr>
              <p:cNvPr id="6" name="Content Placeholder 2">
                <a:extLst>
                  <a:ext uri="{FF2B5EF4-FFF2-40B4-BE49-F238E27FC236}">
                    <a16:creationId xmlns:a16="http://schemas.microsoft.com/office/drawing/2014/main" id="{32F9897E-BA6E-2D72-5CEB-69D5A0860082}"/>
                  </a:ext>
                </a:extLst>
              </p:cNvPr>
              <p:cNvSpPr txBox="1">
                <a:spLocks noRot="1" noChangeAspect="1" noMove="1" noResize="1" noEditPoints="1" noAdjustHandles="1" noChangeArrowheads="1" noChangeShapeType="1" noTextEdit="1"/>
              </p:cNvSpPr>
              <p:nvPr/>
            </p:nvSpPr>
            <p:spPr>
              <a:xfrm>
                <a:off x="153826" y="3349951"/>
                <a:ext cx="6350467" cy="1240429"/>
              </a:xfrm>
              <a:prstGeom prst="rect">
                <a:avLst/>
              </a:prstGeom>
              <a:blipFill>
                <a:blip r:embed="rId4"/>
                <a:stretch>
                  <a:fillRect l="-399" t="-5102"/>
                </a:stretch>
              </a:blipFill>
            </p:spPr>
            <p:txBody>
              <a:bodyPr/>
              <a:lstStyle/>
              <a:p>
                <a:r>
                  <a:rPr lang="en-US">
                    <a:noFill/>
                  </a:rPr>
                  <a:t> </a:t>
                </a:r>
              </a:p>
            </p:txBody>
          </p:sp>
        </mc:Fallback>
      </mc:AlternateContent>
    </p:spTree>
    <p:extLst>
      <p:ext uri="{BB962C8B-B14F-4D97-AF65-F5344CB8AC3E}">
        <p14:creationId xmlns:p14="http://schemas.microsoft.com/office/powerpoint/2010/main" val="288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an array, we need to find a subarray whose sum of elements among all possible subarray sums is the maximum</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 problem will be trivial if the numbers are all positive</a:t>
                </a:r>
              </a:p>
              <a:p>
                <a:pPr>
                  <a:lnSpc>
                    <a:spcPts val="1900"/>
                  </a:lnSpc>
                  <a:spcBef>
                    <a:spcPts val="400"/>
                  </a:spcBef>
                  <a:spcAft>
                    <a:spcPts val="200"/>
                  </a:spcAft>
                </a:pPr>
                <a:r>
                  <a:rPr lang="en-US" sz="1600" b="0" dirty="0"/>
                  <a:t>By inspection the solutio</a:t>
                </a:r>
                <a:r>
                  <a:rPr lang="en-US" sz="1600" dirty="0"/>
                  <a:t>n is the subarray from 3 to 9</a:t>
                </a:r>
              </a:p>
              <a:p>
                <a:pPr>
                  <a:lnSpc>
                    <a:spcPts val="1900"/>
                  </a:lnSpc>
                  <a:spcBef>
                    <a:spcPts val="400"/>
                  </a:spcBef>
                  <a:spcAft>
                    <a:spcPts val="200"/>
                  </a:spcAft>
                </a:pPr>
                <a:r>
                  <a:rPr lang="en-US" sz="1600" b="0" dirty="0"/>
                  <a:t>What can be a brute-force strategy to find this?</a:t>
                </a:r>
              </a:p>
              <a:p>
                <a:pPr>
                  <a:lnSpc>
                    <a:spcPts val="1900"/>
                  </a:lnSpc>
                  <a:spcBef>
                    <a:spcPts val="400"/>
                  </a:spcBef>
                  <a:spcAft>
                    <a:spcPts val="200"/>
                  </a:spcAft>
                </a:pPr>
                <a:r>
                  <a:rPr lang="en-US" sz="1600" dirty="0"/>
                  <a:t>As we are looking for start and end positions of the subarray, we can try for all possible start indices and all possible end indices</a:t>
                </a:r>
              </a:p>
              <a:p>
                <a:pPr>
                  <a:lnSpc>
                    <a:spcPts val="1900"/>
                  </a:lnSpc>
                  <a:spcBef>
                    <a:spcPts val="400"/>
                  </a:spcBef>
                  <a:spcAft>
                    <a:spcPts val="200"/>
                  </a:spcAft>
                </a:pPr>
                <a:r>
                  <a:rPr lang="en-US" sz="1600" dirty="0"/>
                  <a:t>This means n-choose-2 i.e.,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algorithm</a:t>
                </a:r>
              </a:p>
              <a:p>
                <a:pPr>
                  <a:lnSpc>
                    <a:spcPts val="1900"/>
                  </a:lnSpc>
                  <a:spcBef>
                    <a:spcPts val="400"/>
                  </a:spcBef>
                  <a:spcAft>
                    <a:spcPts val="200"/>
                  </a:spcAft>
                </a:pPr>
                <a:r>
                  <a:rPr lang="en-US" sz="1600" dirty="0"/>
                  <a:t>Can we use divide-and-conquer paradigm to improve the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136044" y="182552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sp>
        <p:nvSpPr>
          <p:cNvPr id="17" name="Rectangle 16">
            <a:extLst>
              <a:ext uri="{FF2B5EF4-FFF2-40B4-BE49-F238E27FC236}">
                <a16:creationId xmlns:a16="http://schemas.microsoft.com/office/drawing/2014/main" id="{3D5F1F52-1FAE-A19B-2DAD-64F191162CAB}"/>
              </a:ext>
            </a:extLst>
          </p:cNvPr>
          <p:cNvSpPr/>
          <p:nvPr/>
        </p:nvSpPr>
        <p:spPr>
          <a:xfrm>
            <a:off x="2508308" y="177007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63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The natural first step is to divide the array into half</a:t>
                </a:r>
                <a:endParaRPr lang="en-US" sz="1600" b="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Then recursively solve the same problem on the divided subarrays</a:t>
                </a:r>
              </a:p>
              <a:p>
                <a:pPr>
                  <a:lnSpc>
                    <a:spcPts val="1900"/>
                  </a:lnSpc>
                  <a:spcBef>
                    <a:spcPts val="400"/>
                  </a:spcBef>
                  <a:spcAft>
                    <a:spcPts val="200"/>
                  </a:spcAft>
                </a:pPr>
                <a:r>
                  <a:rPr lang="en-US" sz="1600" dirty="0"/>
                  <a:t>Next we need to combine. While combining, the maximum sum can come from the two subarrays as well from an array that spans across the two subarrays</a:t>
                </a:r>
              </a:p>
              <a:p>
                <a:pPr>
                  <a:lnSpc>
                    <a:spcPts val="1900"/>
                  </a:lnSpc>
                  <a:spcBef>
                    <a:spcPts val="400"/>
                  </a:spcBef>
                  <a:spcAft>
                    <a:spcPts val="200"/>
                  </a:spcAft>
                </a:pPr>
                <a:r>
                  <a:rPr lang="en-US" sz="1600" dirty="0"/>
                  <a:t>We need to find the maximum sum corresponding to the subarray crossing the centerline. And we need to find it efficiently.</a:t>
                </a:r>
              </a:p>
              <a:p>
                <a:pPr>
                  <a:lnSpc>
                    <a:spcPts val="1900"/>
                  </a:lnSpc>
                  <a:spcBef>
                    <a:spcPts val="400"/>
                  </a:spcBef>
                  <a:spcAft>
                    <a:spcPts val="200"/>
                  </a:spcAft>
                </a:pPr>
                <a:r>
                  <a:rPr lang="en-US" sz="1600" dirty="0"/>
                  <a:t>If we can find the maximum crossing subarray in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time, then we have a chance to get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recursion leading to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oMath>
                </a14:m>
                <a:r>
                  <a:rPr lang="en-US" sz="1600" dirty="0"/>
                  <a:t> overall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b="-72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1973674" y="156060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230977" y="1346505"/>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832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To do so, we will cleverly use the fact that we are trying to find a subarray whose one end lies on the right of the centerline and the other end lies on the left</a:t>
            </a:r>
          </a:p>
          <a:p>
            <a:pPr>
              <a:lnSpc>
                <a:spcPts val="1900"/>
              </a:lnSpc>
              <a:spcBef>
                <a:spcPts val="400"/>
              </a:spcBef>
              <a:spcAft>
                <a:spcPts val="200"/>
              </a:spcAft>
            </a:pPr>
            <a:r>
              <a:rPr lang="en-US" sz="1600" b="0" dirty="0"/>
              <a:t>The maximum subarray crossing the centerline will be a concatenation of 1) a subarray whose one end is the centerline and goes to the left 2) a subarray </a:t>
            </a:r>
            <a:r>
              <a:rPr lang="en-US" sz="1600" dirty="0"/>
              <a:t>whose one end is the centerline and goes to the right</a:t>
            </a:r>
          </a:p>
          <a:p>
            <a:pPr>
              <a:lnSpc>
                <a:spcPts val="1900"/>
              </a:lnSpc>
              <a:spcBef>
                <a:spcPts val="400"/>
              </a:spcBef>
              <a:spcAft>
                <a:spcPts val="200"/>
              </a:spcAft>
            </a:pPr>
            <a:r>
              <a:rPr lang="en-US" sz="1600" b="0" dirty="0"/>
              <a:t>So, start at the centerline, keep going to the left, keep doing the sum and keep track of the maximum of the sum. Similarly, for the subarray going to the right from the centerline</a:t>
            </a:r>
          </a:p>
        </p:txBody>
      </p:sp>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9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Now we need to compare three sums – 1) one from entirely the left subarray 2) one from entirely the right subarray 3) one from the maximum crossing subarray</a:t>
                </a:r>
              </a:p>
              <a:p>
                <a:pPr>
                  <a:lnSpc>
                    <a:spcPts val="1900"/>
                  </a:lnSpc>
                  <a:spcBef>
                    <a:spcPts val="400"/>
                  </a:spcBef>
                  <a:spcAft>
                    <a:spcPts val="200"/>
                  </a:spcAft>
                </a:pPr>
                <a:r>
                  <a:rPr lang="en-US" sz="1600" b="0" dirty="0"/>
                  <a:t>Maximum of these three we will return</a:t>
                </a:r>
              </a:p>
              <a:p>
                <a:pPr>
                  <a:lnSpc>
                    <a:spcPts val="1900"/>
                  </a:lnSpc>
                  <a:spcBef>
                    <a:spcPts val="400"/>
                  </a:spcBef>
                  <a:spcAft>
                    <a:spcPts val="200"/>
                  </a:spcAft>
                </a:pPr>
                <a:r>
                  <a:rPr lang="en-US" sz="1600" dirty="0"/>
                  <a:t>Runtime of finding the maximum crossing subarray?</a:t>
                </a:r>
              </a:p>
              <a:p>
                <a:pPr>
                  <a:lnSpc>
                    <a:spcPts val="19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2084221"/>
                <a:ext cx="6539957" cy="2668438"/>
              </a:xfrm>
              <a:prstGeom prst="rect">
                <a:avLst/>
              </a:prstGeom>
              <a:blipFill>
                <a:blip r:embed="rId3"/>
                <a:stretch>
                  <a:fillRect l="-388" t="-142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4"/>
          <a:stretch>
            <a:fillRect/>
          </a:stretch>
        </p:blipFill>
        <p:spPr>
          <a:xfrm>
            <a:off x="3183843" y="1265974"/>
            <a:ext cx="3565529" cy="2996794"/>
          </a:xfrm>
          <a:prstGeom prst="rect">
            <a:avLst/>
          </a:prstGeom>
        </p:spPr>
      </p:pic>
    </p:spTree>
    <p:extLst>
      <p:ext uri="{BB962C8B-B14F-4D97-AF65-F5344CB8AC3E}">
        <p14:creationId xmlns:p14="http://schemas.microsoft.com/office/powerpoint/2010/main" val="3077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891D6-E17A-AB43-06BE-1F06E5D0FEE4}"/>
                  </a:ext>
                </a:extLst>
              </p:cNvPr>
              <p:cNvSpPr txBox="1"/>
              <p:nvPr/>
            </p:nvSpPr>
            <p:spPr>
              <a:xfrm>
                <a:off x="3693010" y="165974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2" name="TextBox 11">
                <a:extLst>
                  <a:ext uri="{FF2B5EF4-FFF2-40B4-BE49-F238E27FC236}">
                    <a16:creationId xmlns:a16="http://schemas.microsoft.com/office/drawing/2014/main" id="{652891D6-E17A-AB43-06BE-1F06E5D0FEE4}"/>
                  </a:ext>
                </a:extLst>
              </p:cNvPr>
              <p:cNvSpPr txBox="1">
                <a:spLocks noRot="1" noChangeAspect="1" noMove="1" noResize="1" noEditPoints="1" noAdjustHandles="1" noChangeArrowheads="1" noChangeShapeType="1" noTextEdit="1"/>
              </p:cNvSpPr>
              <p:nvPr/>
            </p:nvSpPr>
            <p:spPr>
              <a:xfrm>
                <a:off x="3693010" y="1659749"/>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E50D83DE-0B0D-72F2-440F-6ED3E1C3BFC5}"/>
              </a:ext>
            </a:extLst>
          </p:cNvPr>
          <p:cNvGrpSpPr/>
          <p:nvPr/>
        </p:nvGrpSpPr>
        <p:grpSpPr>
          <a:xfrm>
            <a:off x="2973933" y="1562167"/>
            <a:ext cx="703487" cy="395222"/>
            <a:chOff x="2887840" y="1667591"/>
            <a:chExt cx="703487" cy="274825"/>
          </a:xfrm>
        </p:grpSpPr>
        <p:sp>
          <p:nvSpPr>
            <p:cNvPr id="14" name="Right Brace 13">
              <a:extLst>
                <a:ext uri="{FF2B5EF4-FFF2-40B4-BE49-F238E27FC236}">
                  <a16:creationId xmlns:a16="http://schemas.microsoft.com/office/drawing/2014/main" id="{E5252219-0C06-860B-7D1D-91A6F4F57DC1}"/>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266D072-BBE4-5823-DB91-B19C9DA51A4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73565E-B6F2-A542-800A-C312D953672B}"/>
                  </a:ext>
                </a:extLst>
              </p:cNvPr>
              <p:cNvSpPr txBox="1"/>
              <p:nvPr/>
            </p:nvSpPr>
            <p:spPr>
              <a:xfrm>
                <a:off x="3763136" y="3195878"/>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6" name="TextBox 15">
                <a:extLst>
                  <a:ext uri="{FF2B5EF4-FFF2-40B4-BE49-F238E27FC236}">
                    <a16:creationId xmlns:a16="http://schemas.microsoft.com/office/drawing/2014/main" id="{D773565E-B6F2-A542-800A-C312D953672B}"/>
                  </a:ext>
                </a:extLst>
              </p:cNvPr>
              <p:cNvSpPr txBox="1">
                <a:spLocks noRot="1" noChangeAspect="1" noMove="1" noResize="1" noEditPoints="1" noAdjustHandles="1" noChangeArrowheads="1" noChangeShapeType="1" noTextEdit="1"/>
              </p:cNvSpPr>
              <p:nvPr/>
            </p:nvSpPr>
            <p:spPr>
              <a:xfrm>
                <a:off x="3763136" y="3195878"/>
                <a:ext cx="384849" cy="200055"/>
              </a:xfrm>
              <a:prstGeom prst="rect">
                <a:avLst/>
              </a:prstGeom>
              <a:blipFill>
                <a:blip r:embed="rId5"/>
                <a:stretch>
                  <a:fillRect l="-9677" b="-588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3BCE73A-9FAE-C499-B1C2-2D84764BE8DA}"/>
              </a:ext>
            </a:extLst>
          </p:cNvPr>
          <p:cNvGrpSpPr/>
          <p:nvPr/>
        </p:nvGrpSpPr>
        <p:grpSpPr>
          <a:xfrm>
            <a:off x="2973933" y="2028826"/>
            <a:ext cx="762210" cy="2534628"/>
            <a:chOff x="1948469" y="1624904"/>
            <a:chExt cx="762210" cy="1552581"/>
          </a:xfrm>
        </p:grpSpPr>
        <p:sp>
          <p:nvSpPr>
            <p:cNvPr id="18" name="Right Brace 17">
              <a:extLst>
                <a:ext uri="{FF2B5EF4-FFF2-40B4-BE49-F238E27FC236}">
                  <a16:creationId xmlns:a16="http://schemas.microsoft.com/office/drawing/2014/main" id="{36174944-E98B-6B3A-A417-19C4A0AAC0AD}"/>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CCDD648-BBB2-79BF-1526-BC1BBC623B9D}"/>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D6AE31-DE1D-51A2-376F-4970D94E0D38}"/>
                  </a:ext>
                </a:extLst>
              </p:cNvPr>
              <p:cNvSpPr txBox="1"/>
              <p:nvPr/>
            </p:nvSpPr>
            <p:spPr>
              <a:xfrm>
                <a:off x="4602081" y="4676993"/>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0" name="TextBox 19">
                <a:extLst>
                  <a:ext uri="{FF2B5EF4-FFF2-40B4-BE49-F238E27FC236}">
                    <a16:creationId xmlns:a16="http://schemas.microsoft.com/office/drawing/2014/main" id="{CFD6AE31-DE1D-51A2-376F-4970D94E0D38}"/>
                  </a:ext>
                </a:extLst>
              </p:cNvPr>
              <p:cNvSpPr txBox="1">
                <a:spLocks noRot="1" noChangeAspect="1" noMove="1" noResize="1" noEditPoints="1" noAdjustHandles="1" noChangeArrowheads="1" noChangeShapeType="1" noTextEdit="1"/>
              </p:cNvSpPr>
              <p:nvPr/>
            </p:nvSpPr>
            <p:spPr>
              <a:xfrm>
                <a:off x="4602081" y="4676993"/>
                <a:ext cx="378822" cy="200055"/>
              </a:xfrm>
              <a:prstGeom prst="rect">
                <a:avLst/>
              </a:prstGeom>
              <a:blipFill>
                <a:blip r:embed="rId6"/>
                <a:stretch>
                  <a:fillRect l="-9677" b="-625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B04E4A0-4A22-7B47-AFC6-54F8D44B4C5E}"/>
              </a:ext>
            </a:extLst>
          </p:cNvPr>
          <p:cNvGrpSpPr/>
          <p:nvPr/>
        </p:nvGrpSpPr>
        <p:grpSpPr>
          <a:xfrm>
            <a:off x="3882421" y="4640099"/>
            <a:ext cx="703487" cy="273844"/>
            <a:chOff x="2887840" y="1667591"/>
            <a:chExt cx="703487" cy="274825"/>
          </a:xfrm>
        </p:grpSpPr>
        <p:sp>
          <p:nvSpPr>
            <p:cNvPr id="22" name="Right Brace 21">
              <a:extLst>
                <a:ext uri="{FF2B5EF4-FFF2-40B4-BE49-F238E27FC236}">
                  <a16:creationId xmlns:a16="http://schemas.microsoft.com/office/drawing/2014/main" id="{C81B596C-C559-DFAC-BC59-E56972453FD7}"/>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F7933AC-6B00-0A15-7178-979246A0CFB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480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3"/>
          <a:stretch>
            <a:fillRect/>
          </a:stretch>
        </p:blipFill>
        <p:spPr>
          <a:xfrm>
            <a:off x="471487" y="1291611"/>
            <a:ext cx="3963951" cy="3331664"/>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6" name="object 2">
            <a:extLst>
              <a:ext uri="{FF2B5EF4-FFF2-40B4-BE49-F238E27FC236}">
                <a16:creationId xmlns:a16="http://schemas.microsoft.com/office/drawing/2014/main" id="{F8327207-CA0C-E70F-054D-1C6CDBAC3FEE}"/>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FE29F6-B2F1-497C-370C-F63F073149C2}"/>
                  </a:ext>
                </a:extLst>
              </p:cNvPr>
              <p:cNvSpPr txBox="1"/>
              <p:nvPr/>
            </p:nvSpPr>
            <p:spPr>
              <a:xfrm>
                <a:off x="3050178" y="179627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7" name="TextBox 6">
                <a:extLst>
                  <a:ext uri="{FF2B5EF4-FFF2-40B4-BE49-F238E27FC236}">
                    <a16:creationId xmlns:a16="http://schemas.microsoft.com/office/drawing/2014/main" id="{D7FE29F6-B2F1-497C-370C-F63F073149C2}"/>
                  </a:ext>
                </a:extLst>
              </p:cNvPr>
              <p:cNvSpPr txBox="1">
                <a:spLocks noRot="1" noChangeAspect="1" noMove="1" noResize="1" noEditPoints="1" noAdjustHandles="1" noChangeArrowheads="1" noChangeShapeType="1" noTextEdit="1"/>
              </p:cNvSpPr>
              <p:nvPr/>
            </p:nvSpPr>
            <p:spPr>
              <a:xfrm>
                <a:off x="3050178" y="1796279"/>
                <a:ext cx="378822" cy="200055"/>
              </a:xfrm>
              <a:prstGeom prst="rect">
                <a:avLst/>
              </a:prstGeom>
              <a:blipFill>
                <a:blip r:embed="rId4"/>
                <a:stretch>
                  <a:fillRect l="-9677" b="-125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3F6C07A9-04B6-6693-BE14-450055A8D8A0}"/>
              </a:ext>
            </a:extLst>
          </p:cNvPr>
          <p:cNvGrpSpPr/>
          <p:nvPr/>
        </p:nvGrpSpPr>
        <p:grpSpPr>
          <a:xfrm>
            <a:off x="2331101" y="1604895"/>
            <a:ext cx="703487" cy="582827"/>
            <a:chOff x="2887840" y="1667591"/>
            <a:chExt cx="703487" cy="274825"/>
          </a:xfrm>
        </p:grpSpPr>
        <p:sp>
          <p:nvSpPr>
            <p:cNvPr id="10" name="Right Brace 9">
              <a:extLst>
                <a:ext uri="{FF2B5EF4-FFF2-40B4-BE49-F238E27FC236}">
                  <a16:creationId xmlns:a16="http://schemas.microsoft.com/office/drawing/2014/main" id="{80BC92F0-41EB-254E-B872-C3B750276622}"/>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5F836E-BD1C-0C28-7317-A310E3C974C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E82532-EC7D-8DC5-C96E-7ED927369F96}"/>
                  </a:ext>
                </a:extLst>
              </p:cNvPr>
              <p:cNvSpPr txBox="1"/>
              <p:nvPr/>
            </p:nvSpPr>
            <p:spPr>
              <a:xfrm>
                <a:off x="3050178" y="224226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3" name="TextBox 12">
                <a:extLst>
                  <a:ext uri="{FF2B5EF4-FFF2-40B4-BE49-F238E27FC236}">
                    <a16:creationId xmlns:a16="http://schemas.microsoft.com/office/drawing/2014/main" id="{9DE82532-EC7D-8DC5-C96E-7ED927369F96}"/>
                  </a:ext>
                </a:extLst>
              </p:cNvPr>
              <p:cNvSpPr txBox="1">
                <a:spLocks noRot="1" noChangeAspect="1" noMove="1" noResize="1" noEditPoints="1" noAdjustHandles="1" noChangeArrowheads="1" noChangeShapeType="1" noTextEdit="1"/>
              </p:cNvSpPr>
              <p:nvPr/>
            </p:nvSpPr>
            <p:spPr>
              <a:xfrm>
                <a:off x="3050178" y="2242268"/>
                <a:ext cx="378822" cy="200055"/>
              </a:xfrm>
              <a:prstGeom prst="rect">
                <a:avLst/>
              </a:prstGeom>
              <a:blipFill>
                <a:blip r:embed="rId5"/>
                <a:stretch>
                  <a:fillRect l="-9677" b="-588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0C24E60-8C44-ACA2-8191-ED583D2ECB33}"/>
              </a:ext>
            </a:extLst>
          </p:cNvPr>
          <p:cNvGrpSpPr/>
          <p:nvPr/>
        </p:nvGrpSpPr>
        <p:grpSpPr>
          <a:xfrm>
            <a:off x="2331101" y="2212815"/>
            <a:ext cx="694941" cy="248378"/>
            <a:chOff x="2887840" y="1667591"/>
            <a:chExt cx="694941" cy="172714"/>
          </a:xfrm>
        </p:grpSpPr>
        <p:sp>
          <p:nvSpPr>
            <p:cNvPr id="15" name="Right Brace 14">
              <a:extLst>
                <a:ext uri="{FF2B5EF4-FFF2-40B4-BE49-F238E27FC236}">
                  <a16:creationId xmlns:a16="http://schemas.microsoft.com/office/drawing/2014/main" id="{70814D8E-575B-CE06-4D12-AAFC0CA22014}"/>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96540C2-EFB3-965D-EB97-B3D9EBE5090B}"/>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CD0D4B-8752-8B93-CFA3-9EA599382612}"/>
                  </a:ext>
                </a:extLst>
              </p:cNvPr>
              <p:cNvSpPr txBox="1"/>
              <p:nvPr/>
            </p:nvSpPr>
            <p:spPr>
              <a:xfrm>
                <a:off x="4749471" y="2378569"/>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18" name="TextBox 17">
                <a:extLst>
                  <a:ext uri="{FF2B5EF4-FFF2-40B4-BE49-F238E27FC236}">
                    <a16:creationId xmlns:a16="http://schemas.microsoft.com/office/drawing/2014/main" id="{00CD0D4B-8752-8B93-CFA3-9EA599382612}"/>
                  </a:ext>
                </a:extLst>
              </p:cNvPr>
              <p:cNvSpPr txBox="1">
                <a:spLocks noRot="1" noChangeAspect="1" noMove="1" noResize="1" noEditPoints="1" noAdjustHandles="1" noChangeArrowheads="1" noChangeShapeType="1" noTextEdit="1"/>
              </p:cNvSpPr>
              <p:nvPr/>
            </p:nvSpPr>
            <p:spPr>
              <a:xfrm>
                <a:off x="4749471" y="2378569"/>
                <a:ext cx="378372" cy="341312"/>
              </a:xfrm>
              <a:prstGeom prst="rect">
                <a:avLst/>
              </a:prstGeom>
              <a:blipFill>
                <a:blip r:embed="rId6"/>
                <a:stretch>
                  <a:fillRect l="-6452" r="-16129" b="-14286"/>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CD734327-F373-7B2D-6E99-1E568668C001}"/>
              </a:ext>
            </a:extLst>
          </p:cNvPr>
          <p:cNvGrpSpPr/>
          <p:nvPr/>
        </p:nvGrpSpPr>
        <p:grpSpPr>
          <a:xfrm>
            <a:off x="4038837" y="2425036"/>
            <a:ext cx="694941" cy="248378"/>
            <a:chOff x="2887840" y="1667591"/>
            <a:chExt cx="694941" cy="172714"/>
          </a:xfrm>
        </p:grpSpPr>
        <p:sp>
          <p:nvSpPr>
            <p:cNvPr id="20" name="Right Brace 19">
              <a:extLst>
                <a:ext uri="{FF2B5EF4-FFF2-40B4-BE49-F238E27FC236}">
                  <a16:creationId xmlns:a16="http://schemas.microsoft.com/office/drawing/2014/main" id="{5D9ADEEB-79E5-9E5C-0B27-02292F067C42}"/>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AC4B40F-D836-BB79-CF8A-0A5B5E0E6BF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2C1ED96-3001-A775-A0F7-EA618012CA74}"/>
                  </a:ext>
                </a:extLst>
              </p:cNvPr>
              <p:cNvSpPr txBox="1"/>
              <p:nvPr/>
            </p:nvSpPr>
            <p:spPr>
              <a:xfrm>
                <a:off x="5193200" y="2616382"/>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22" name="TextBox 21">
                <a:extLst>
                  <a:ext uri="{FF2B5EF4-FFF2-40B4-BE49-F238E27FC236}">
                    <a16:creationId xmlns:a16="http://schemas.microsoft.com/office/drawing/2014/main" id="{32C1ED96-3001-A775-A0F7-EA618012CA74}"/>
                  </a:ext>
                </a:extLst>
              </p:cNvPr>
              <p:cNvSpPr txBox="1">
                <a:spLocks noRot="1" noChangeAspect="1" noMove="1" noResize="1" noEditPoints="1" noAdjustHandles="1" noChangeArrowheads="1" noChangeShapeType="1" noTextEdit="1"/>
              </p:cNvSpPr>
              <p:nvPr/>
            </p:nvSpPr>
            <p:spPr>
              <a:xfrm>
                <a:off x="5193200" y="2616382"/>
                <a:ext cx="378372" cy="341312"/>
              </a:xfrm>
              <a:prstGeom prst="rect">
                <a:avLst/>
              </a:prstGeom>
              <a:blipFill>
                <a:blip r:embed="rId7"/>
                <a:stretch>
                  <a:fillRect l="-9677" r="-16129" b="-178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E8D7457-4E8D-E02B-56FA-7B1AD739A194}"/>
              </a:ext>
            </a:extLst>
          </p:cNvPr>
          <p:cNvGrpSpPr/>
          <p:nvPr/>
        </p:nvGrpSpPr>
        <p:grpSpPr>
          <a:xfrm>
            <a:off x="4482566" y="2662849"/>
            <a:ext cx="694941" cy="248378"/>
            <a:chOff x="2887840" y="1667591"/>
            <a:chExt cx="694941" cy="172714"/>
          </a:xfrm>
        </p:grpSpPr>
        <p:sp>
          <p:nvSpPr>
            <p:cNvPr id="24" name="Right Brace 23">
              <a:extLst>
                <a:ext uri="{FF2B5EF4-FFF2-40B4-BE49-F238E27FC236}">
                  <a16:creationId xmlns:a16="http://schemas.microsoft.com/office/drawing/2014/main" id="{F6E6C160-6CBC-4497-7832-EC50809CEA99}"/>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64E2510-DC13-178F-A4B1-3127A341B005}"/>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46B15F-57E5-E5EA-B3B6-051A09B8ACB7}"/>
                  </a:ext>
                </a:extLst>
              </p:cNvPr>
              <p:cNvSpPr txBox="1"/>
              <p:nvPr/>
            </p:nvSpPr>
            <p:spPr>
              <a:xfrm>
                <a:off x="5035535" y="2913731"/>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32" name="TextBox 31">
                <a:extLst>
                  <a:ext uri="{FF2B5EF4-FFF2-40B4-BE49-F238E27FC236}">
                    <a16:creationId xmlns:a16="http://schemas.microsoft.com/office/drawing/2014/main" id="{A546B15F-57E5-E5EA-B3B6-051A09B8ACB7}"/>
                  </a:ext>
                </a:extLst>
              </p:cNvPr>
              <p:cNvSpPr txBox="1">
                <a:spLocks noRot="1" noChangeAspect="1" noMove="1" noResize="1" noEditPoints="1" noAdjustHandles="1" noChangeArrowheads="1" noChangeShapeType="1" noTextEdit="1"/>
              </p:cNvSpPr>
              <p:nvPr/>
            </p:nvSpPr>
            <p:spPr>
              <a:xfrm>
                <a:off x="5035535" y="2913731"/>
                <a:ext cx="384849" cy="200055"/>
              </a:xfrm>
              <a:prstGeom prst="rect">
                <a:avLst/>
              </a:prstGeom>
              <a:blipFill>
                <a:blip r:embed="rId8"/>
                <a:stretch>
                  <a:fillRect l="-9677" b="-588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D089C443-5F03-B5AD-51FF-EE60A9AF2976}"/>
              </a:ext>
            </a:extLst>
          </p:cNvPr>
          <p:cNvGrpSpPr/>
          <p:nvPr/>
        </p:nvGrpSpPr>
        <p:grpSpPr>
          <a:xfrm>
            <a:off x="4316458" y="2884278"/>
            <a:ext cx="694941" cy="248378"/>
            <a:chOff x="2887840" y="1667591"/>
            <a:chExt cx="694941" cy="172714"/>
          </a:xfrm>
        </p:grpSpPr>
        <p:sp>
          <p:nvSpPr>
            <p:cNvPr id="34" name="Right Brace 33">
              <a:extLst>
                <a:ext uri="{FF2B5EF4-FFF2-40B4-BE49-F238E27FC236}">
                  <a16:creationId xmlns:a16="http://schemas.microsoft.com/office/drawing/2014/main" id="{F793E0AB-228E-F99C-3A0A-8DA912FC1B46}"/>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2E8EF7A0-75D7-B8A9-8D19-6BB4485BDBC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836237-1F5D-4A63-B0B5-A2D0DDA7D8AC}"/>
                  </a:ext>
                </a:extLst>
              </p:cNvPr>
              <p:cNvSpPr txBox="1"/>
              <p:nvPr/>
            </p:nvSpPr>
            <p:spPr>
              <a:xfrm>
                <a:off x="4663929" y="377612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6" name="TextBox 35">
                <a:extLst>
                  <a:ext uri="{FF2B5EF4-FFF2-40B4-BE49-F238E27FC236}">
                    <a16:creationId xmlns:a16="http://schemas.microsoft.com/office/drawing/2014/main" id="{86836237-1F5D-4A63-B0B5-A2D0DDA7D8AC}"/>
                  </a:ext>
                </a:extLst>
              </p:cNvPr>
              <p:cNvSpPr txBox="1">
                <a:spLocks noRot="1" noChangeAspect="1" noMove="1" noResize="1" noEditPoints="1" noAdjustHandles="1" noChangeArrowheads="1" noChangeShapeType="1" noTextEdit="1"/>
              </p:cNvSpPr>
              <p:nvPr/>
            </p:nvSpPr>
            <p:spPr>
              <a:xfrm>
                <a:off x="4663929" y="3776128"/>
                <a:ext cx="378822" cy="200055"/>
              </a:xfrm>
              <a:prstGeom prst="rect">
                <a:avLst/>
              </a:prstGeom>
              <a:blipFill>
                <a:blip r:embed="rId9"/>
                <a:stretch>
                  <a:fillRect l="-10000" b="-625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44AF847-0D96-F976-E5EC-D3B3D8B0C3A8}"/>
              </a:ext>
            </a:extLst>
          </p:cNvPr>
          <p:cNvGrpSpPr/>
          <p:nvPr/>
        </p:nvGrpSpPr>
        <p:grpSpPr>
          <a:xfrm>
            <a:off x="3937636" y="3167388"/>
            <a:ext cx="703487" cy="1417541"/>
            <a:chOff x="2887840" y="1667591"/>
            <a:chExt cx="703487" cy="274825"/>
          </a:xfrm>
        </p:grpSpPr>
        <p:sp>
          <p:nvSpPr>
            <p:cNvPr id="38" name="Right Brace 37">
              <a:extLst>
                <a:ext uri="{FF2B5EF4-FFF2-40B4-BE49-F238E27FC236}">
                  <a16:creationId xmlns:a16="http://schemas.microsoft.com/office/drawing/2014/main" id="{51473D2D-7BBD-5595-45C8-66C7FD4B6DAF}"/>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F7FD185-E6A5-7485-F7D2-A015C4F5EF05}"/>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0D81E-50B7-A912-70B9-5EEFFA21C791}"/>
                  </a:ext>
                </a:extLst>
              </p:cNvPr>
              <p:cNvSpPr txBox="1"/>
              <p:nvPr/>
            </p:nvSpPr>
            <p:spPr>
              <a:xfrm>
                <a:off x="3978455" y="1189612"/>
                <a:ext cx="2065887" cy="912558"/>
              </a:xfrm>
              <a:prstGeom prst="rect">
                <a:avLst/>
              </a:prstGeom>
              <a:noFill/>
              <a:ln w="127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oMath>
                  </m:oMathPara>
                </a14:m>
                <a:endParaRPr lang="en-US" sz="1600" b="0" dirty="0">
                  <a:ea typeface="Cambria Math" panose="02040503050406030204" pitchFamily="18" charset="0"/>
                </a:endParaRPr>
              </a:p>
              <a:p>
                <a:endParaRPr lang="en-US"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m:oMathPara>
                </a14:m>
                <a:endParaRPr lang="en-US" sz="1600" b="0" dirty="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130D81E-50B7-A912-70B9-5EEFFA21C791}"/>
                  </a:ext>
                </a:extLst>
              </p:cNvPr>
              <p:cNvSpPr txBox="1">
                <a:spLocks noRot="1" noChangeAspect="1" noMove="1" noResize="1" noEditPoints="1" noAdjustHandles="1" noChangeArrowheads="1" noChangeShapeType="1" noTextEdit="1"/>
              </p:cNvSpPr>
              <p:nvPr/>
            </p:nvSpPr>
            <p:spPr>
              <a:xfrm>
                <a:off x="3978455" y="1189612"/>
                <a:ext cx="2065887" cy="912558"/>
              </a:xfrm>
              <a:prstGeom prst="rect">
                <a:avLst/>
              </a:prstGeom>
              <a:blipFill>
                <a:blip r:embed="rId10"/>
                <a:stretch>
                  <a:fillRect b="-8108"/>
                </a:stretch>
              </a:blipFill>
              <a:ln w="127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66000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8" grpId="0"/>
      <p:bldP spid="22" grpId="0"/>
      <p:bldP spid="32" grpId="0"/>
      <p:bldP spid="36" grpId="0"/>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64164BC-3A6D-1217-6B22-0213C4C08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62" y="3905751"/>
            <a:ext cx="1685606" cy="8573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6FAA22C-7E92-E9B1-1A8C-AE76B0BDD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010" y="3691594"/>
            <a:ext cx="1685606" cy="11776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273156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now see two examples in computational geometry where divide and conquer is used effectively</a:t>
                </a:r>
              </a:p>
              <a:p>
                <a:pPr>
                  <a:lnSpc>
                    <a:spcPts val="1900"/>
                  </a:lnSpc>
                  <a:spcBef>
                    <a:spcPts val="400"/>
                  </a:spcBef>
                  <a:spcAft>
                    <a:spcPts val="200"/>
                  </a:spcAft>
                </a:pPr>
                <a:r>
                  <a:rPr lang="en-US" sz="1600" dirty="0"/>
                  <a:t>The first problem is finding the </a:t>
                </a:r>
                <a:r>
                  <a:rPr lang="en-US" sz="1600" b="1" dirty="0"/>
                  <a:t>convex hull</a:t>
                </a:r>
                <a:r>
                  <a:rPr lang="en-US" sz="1600" dirty="0"/>
                  <a:t> of a set of points</a:t>
                </a:r>
              </a:p>
              <a:p>
                <a:pPr>
                  <a:lnSpc>
                    <a:spcPts val="1900"/>
                  </a:lnSpc>
                  <a:spcBef>
                    <a:spcPts val="400"/>
                  </a:spcBef>
                  <a:spcAft>
                    <a:spcPts val="200"/>
                  </a:spcAft>
                </a:pPr>
                <a:r>
                  <a:rPr lang="en-US" sz="1600" dirty="0"/>
                  <a:t>Formally - The convex hull of a set </a:t>
                </a:r>
                <a14:m>
                  <m:oMath xmlns:m="http://schemas.openxmlformats.org/officeDocument/2006/math">
                    <m:r>
                      <a:rPr lang="en-US" sz="1600" b="0" i="1" smtClean="0">
                        <a:latin typeface="Cambria Math" panose="02040503050406030204" pitchFamily="18" charset="0"/>
                      </a:rPr>
                      <m:t>𝑆</m:t>
                    </m:r>
                  </m:oMath>
                </a14:m>
                <a:r>
                  <a:rPr lang="en-US" sz="1600" dirty="0"/>
                  <a:t> of points is the smallest </a:t>
                </a:r>
                <a:r>
                  <a:rPr lang="en-US" sz="1600" b="1" dirty="0"/>
                  <a:t>convex polygon</a:t>
                </a:r>
                <a:r>
                  <a:rPr lang="en-US" sz="1600" dirty="0"/>
                  <a:t> containing all points in </a:t>
                </a:r>
                <a14:m>
                  <m:oMath xmlns:m="http://schemas.openxmlformats.org/officeDocument/2006/math">
                    <m:r>
                      <a:rPr lang="en-US" sz="1600" b="0" i="1" smtClean="0">
                        <a:latin typeface="Cambria Math" panose="02040503050406030204" pitchFamily="18" charset="0"/>
                      </a:rPr>
                      <m:t>𝑆</m:t>
                    </m:r>
                  </m:oMath>
                </a14:m>
                <a:endParaRPr lang="en-US" sz="1600" dirty="0"/>
              </a:p>
              <a:p>
                <a:pPr>
                  <a:lnSpc>
                    <a:spcPts val="1900"/>
                  </a:lnSpc>
                  <a:spcBef>
                    <a:spcPts val="400"/>
                  </a:spcBef>
                  <a:spcAft>
                    <a:spcPts val="200"/>
                  </a:spcAft>
                </a:pPr>
                <a:r>
                  <a:rPr lang="en-US" sz="1600" dirty="0"/>
                  <a:t>So, what is a convex polygon?</a:t>
                </a:r>
              </a:p>
              <a:p>
                <a:pPr>
                  <a:lnSpc>
                    <a:spcPts val="1900"/>
                  </a:lnSpc>
                  <a:spcBef>
                    <a:spcPts val="400"/>
                  </a:spcBef>
                  <a:spcAft>
                    <a:spcPts val="200"/>
                  </a:spcAft>
                </a:pPr>
                <a:r>
                  <a:rPr lang="en-US" sz="1600" dirty="0"/>
                  <a:t>A convex polygon is a polygon with all its interior angles </a:t>
                </a:r>
                <a14:m>
                  <m:oMath xmlns:m="http://schemas.openxmlformats.org/officeDocument/2006/math">
                    <m:r>
                      <a:rPr lang="en-US" sz="1600" i="1" smtClean="0">
                        <a:latin typeface="Cambria Math" panose="02040503050406030204" pitchFamily="18" charset="0"/>
                        <a:ea typeface="Cambria Math" panose="02040503050406030204" pitchFamily="18" charset="0"/>
                      </a:rPr>
                      <m:t>&lt;</m:t>
                    </m:r>
                  </m:oMath>
                </a14:m>
                <a:r>
                  <a:rPr lang="en-US" sz="1600" dirty="0"/>
                  <a:t> 180°</a:t>
                </a:r>
              </a:p>
              <a:p>
                <a:pPr lvl="1">
                  <a:lnSpc>
                    <a:spcPts val="1900"/>
                  </a:lnSpc>
                  <a:spcBef>
                    <a:spcPts val="400"/>
                  </a:spcBef>
                  <a:spcAft>
                    <a:spcPts val="200"/>
                  </a:spcAft>
                </a:pPr>
                <a:r>
                  <a:rPr lang="en-US" sz="1200" dirty="0"/>
                  <a:t>A line drawn through a convex polygon will intersect the polygon exactly twice</a:t>
                </a:r>
              </a:p>
              <a:p>
                <a:pPr lvl="1">
                  <a:lnSpc>
                    <a:spcPts val="1900"/>
                  </a:lnSpc>
                  <a:spcBef>
                    <a:spcPts val="400"/>
                  </a:spcBef>
                  <a:spcAft>
                    <a:spcPts val="200"/>
                  </a:spcAft>
                </a:pPr>
                <a:r>
                  <a:rPr lang="en-US" sz="1200" dirty="0"/>
                  <a:t>All the diagonals of a convex polygon lie entirely inside the polygon</a:t>
                </a: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2731564"/>
              </a:xfrm>
              <a:prstGeom prst="rect">
                <a:avLst/>
              </a:prstGeom>
              <a:blipFill>
                <a:blip r:embed="rId5"/>
                <a:stretch>
                  <a:fillRect l="-388" t="-926" r="-969" b="-46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2A2C76A-B625-C7B5-3189-80B18952461C}"/>
              </a:ext>
            </a:extLst>
          </p:cNvPr>
          <p:cNvSpPr txBox="1"/>
          <p:nvPr/>
        </p:nvSpPr>
        <p:spPr>
          <a:xfrm>
            <a:off x="4935321" y="4709821"/>
            <a:ext cx="1906291" cy="230832"/>
          </a:xfrm>
          <a:prstGeom prst="rect">
            <a:avLst/>
          </a:prstGeom>
          <a:noFill/>
        </p:spPr>
        <p:txBody>
          <a:bodyPr wrap="none" rtlCol="0">
            <a:spAutoFit/>
          </a:bodyPr>
          <a:lstStyle/>
          <a:p>
            <a:r>
              <a:rPr lang="en-US" sz="900" dirty="0"/>
              <a:t>Image source: </a:t>
            </a:r>
            <a:r>
              <a:rPr lang="en-US" sz="900" dirty="0">
                <a:hlinkClick r:id="rId6"/>
              </a:rPr>
              <a:t>Math Open Reference</a:t>
            </a:r>
            <a:endParaRPr lang="en-US" sz="900" dirty="0"/>
          </a:p>
        </p:txBody>
      </p:sp>
    </p:spTree>
    <p:extLst>
      <p:ext uri="{BB962C8B-B14F-4D97-AF65-F5344CB8AC3E}">
        <p14:creationId xmlns:p14="http://schemas.microsoft.com/office/powerpoint/2010/main" val="6416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pic>
        <p:nvPicPr>
          <p:cNvPr id="17" name="Picture 16">
            <a:extLst>
              <a:ext uri="{FF2B5EF4-FFF2-40B4-BE49-F238E27FC236}">
                <a16:creationId xmlns:a16="http://schemas.microsoft.com/office/drawing/2014/main" id="{0F82C459-9A47-48FF-F841-7A389A93A6CF}"/>
              </a:ext>
            </a:extLst>
          </p:cNvPr>
          <p:cNvPicPr>
            <a:picLocks noChangeAspect="1"/>
          </p:cNvPicPr>
          <p:nvPr/>
        </p:nvPicPr>
        <p:blipFill rotWithShape="1">
          <a:blip r:embed="rId3"/>
          <a:srcRect b="84625"/>
          <a:stretch/>
        </p:blipFill>
        <p:spPr>
          <a:xfrm>
            <a:off x="521691" y="1725649"/>
            <a:ext cx="2167200" cy="276557"/>
          </a:xfrm>
          <a:prstGeom prst="rect">
            <a:avLst/>
          </a:prstGeom>
        </p:spPr>
      </p:pic>
      <p:pic>
        <p:nvPicPr>
          <p:cNvPr id="18" name="Picture 17">
            <a:extLst>
              <a:ext uri="{FF2B5EF4-FFF2-40B4-BE49-F238E27FC236}">
                <a16:creationId xmlns:a16="http://schemas.microsoft.com/office/drawing/2014/main" id="{F9335468-EE4A-BD72-74AD-E10574B75108}"/>
              </a:ext>
            </a:extLst>
          </p:cNvPr>
          <p:cNvPicPr>
            <a:picLocks noChangeAspect="1"/>
          </p:cNvPicPr>
          <p:nvPr/>
        </p:nvPicPr>
        <p:blipFill>
          <a:blip r:embed="rId3"/>
          <a:stretch>
            <a:fillRect/>
          </a:stretch>
        </p:blipFill>
        <p:spPr>
          <a:xfrm>
            <a:off x="522000" y="1724400"/>
            <a:ext cx="2168675" cy="1800000"/>
          </a:xfrm>
          <a:prstGeom prst="rect">
            <a:avLst/>
          </a:prstGeom>
        </p:spPr>
      </p:pic>
      <p:pic>
        <p:nvPicPr>
          <p:cNvPr id="20" name="Picture 19">
            <a:extLst>
              <a:ext uri="{FF2B5EF4-FFF2-40B4-BE49-F238E27FC236}">
                <a16:creationId xmlns:a16="http://schemas.microsoft.com/office/drawing/2014/main" id="{51582B7A-D95B-8F1C-68E4-E26DAB1D0850}"/>
              </a:ext>
            </a:extLst>
          </p:cNvPr>
          <p:cNvPicPr>
            <a:picLocks noChangeAspect="1"/>
          </p:cNvPicPr>
          <p:nvPr/>
        </p:nvPicPr>
        <p:blipFill rotWithShape="1">
          <a:blip r:embed="rId4"/>
          <a:srcRect b="94483"/>
          <a:stretch/>
        </p:blipFill>
        <p:spPr>
          <a:xfrm>
            <a:off x="3709884" y="1096608"/>
            <a:ext cx="2626116" cy="205384"/>
          </a:xfrm>
          <a:prstGeom prst="rect">
            <a:avLst/>
          </a:prstGeom>
        </p:spPr>
      </p:pic>
      <p:pic>
        <p:nvPicPr>
          <p:cNvPr id="22" name="Picture 21">
            <a:extLst>
              <a:ext uri="{FF2B5EF4-FFF2-40B4-BE49-F238E27FC236}">
                <a16:creationId xmlns:a16="http://schemas.microsoft.com/office/drawing/2014/main" id="{DACFBE2F-0223-A678-61B6-2D567C2862FE}"/>
              </a:ext>
            </a:extLst>
          </p:cNvPr>
          <p:cNvPicPr>
            <a:picLocks noChangeAspect="1"/>
          </p:cNvPicPr>
          <p:nvPr/>
        </p:nvPicPr>
        <p:blipFill rotWithShape="1">
          <a:blip r:embed="rId4"/>
          <a:srcRect b="85514"/>
          <a:stretch/>
        </p:blipFill>
        <p:spPr>
          <a:xfrm>
            <a:off x="3709884" y="1096608"/>
            <a:ext cx="2626116" cy="539245"/>
          </a:xfrm>
          <a:prstGeom prst="rect">
            <a:avLst/>
          </a:prstGeom>
        </p:spPr>
      </p:pic>
      <p:pic>
        <p:nvPicPr>
          <p:cNvPr id="24" name="Picture 23">
            <a:extLst>
              <a:ext uri="{FF2B5EF4-FFF2-40B4-BE49-F238E27FC236}">
                <a16:creationId xmlns:a16="http://schemas.microsoft.com/office/drawing/2014/main" id="{149F263D-4A47-6B52-E342-6681798485F6}"/>
              </a:ext>
            </a:extLst>
          </p:cNvPr>
          <p:cNvPicPr>
            <a:picLocks noChangeAspect="1"/>
          </p:cNvPicPr>
          <p:nvPr/>
        </p:nvPicPr>
        <p:blipFill rotWithShape="1">
          <a:blip r:embed="rId4"/>
          <a:srcRect b="56471"/>
          <a:stretch/>
        </p:blipFill>
        <p:spPr>
          <a:xfrm>
            <a:off x="3709884" y="1096608"/>
            <a:ext cx="2626116" cy="1620429"/>
          </a:xfrm>
          <a:prstGeom prst="rect">
            <a:avLst/>
          </a:prstGeom>
        </p:spPr>
      </p:pic>
      <p:pic>
        <p:nvPicPr>
          <p:cNvPr id="25" name="Picture 24">
            <a:extLst>
              <a:ext uri="{FF2B5EF4-FFF2-40B4-BE49-F238E27FC236}">
                <a16:creationId xmlns:a16="http://schemas.microsoft.com/office/drawing/2014/main" id="{710EC307-10B6-48A0-825C-BB9234ABA618}"/>
              </a:ext>
            </a:extLst>
          </p:cNvPr>
          <p:cNvPicPr>
            <a:picLocks noChangeAspect="1"/>
          </p:cNvPicPr>
          <p:nvPr/>
        </p:nvPicPr>
        <p:blipFill rotWithShape="1">
          <a:blip r:embed="rId4"/>
          <a:srcRect t="-1" b="-1343"/>
          <a:stretch/>
        </p:blipFill>
        <p:spPr>
          <a:xfrm>
            <a:off x="3709884" y="1096608"/>
            <a:ext cx="2626116" cy="3772600"/>
          </a:xfrm>
          <a:prstGeom prst="rect">
            <a:avLst/>
          </a:prstGeom>
        </p:spPr>
      </p:pic>
      <p:sp>
        <p:nvSpPr>
          <p:cNvPr id="26" name="Round Single Corner of Rectangle 25">
            <a:extLst>
              <a:ext uri="{FF2B5EF4-FFF2-40B4-BE49-F238E27FC236}">
                <a16:creationId xmlns:a16="http://schemas.microsoft.com/office/drawing/2014/main" id="{5830A8B6-ED11-B095-A1D7-5699753A3BDC}"/>
              </a:ext>
            </a:extLst>
          </p:cNvPr>
          <p:cNvSpPr/>
          <p:nvPr/>
        </p:nvSpPr>
        <p:spPr>
          <a:xfrm>
            <a:off x="3873650" y="3225983"/>
            <a:ext cx="2462350" cy="188481"/>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1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Convex hull of a set of points in a plane is the smallest convex polygon that contains all of them either inside or on its boundary</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Imagine that the points are represented by nails sticking out from a board. Convex hull is the shape formed by a tight rubber band that surrounds all the nails</a:t>
            </a:r>
          </a:p>
        </p:txBody>
      </p:sp>
      <p:pic>
        <p:nvPicPr>
          <p:cNvPr id="3" name="Picture 2">
            <a:extLst>
              <a:ext uri="{FF2B5EF4-FFF2-40B4-BE49-F238E27FC236}">
                <a16:creationId xmlns:a16="http://schemas.microsoft.com/office/drawing/2014/main" id="{8A1D4657-8FC3-B22C-E150-FB562E4CFC2B}"/>
              </a:ext>
            </a:extLst>
          </p:cNvPr>
          <p:cNvPicPr>
            <a:picLocks noChangeAspect="1"/>
          </p:cNvPicPr>
          <p:nvPr/>
        </p:nvPicPr>
        <p:blipFill>
          <a:blip r:embed="rId3"/>
          <a:stretch>
            <a:fillRect/>
          </a:stretch>
        </p:blipFill>
        <p:spPr>
          <a:xfrm>
            <a:off x="467944" y="1711592"/>
            <a:ext cx="3072154" cy="2070734"/>
          </a:xfrm>
          <a:prstGeom prst="rect">
            <a:avLst/>
          </a:prstGeom>
        </p:spPr>
      </p:pic>
      <p:pic>
        <p:nvPicPr>
          <p:cNvPr id="6" name="Picture 5">
            <a:extLst>
              <a:ext uri="{FF2B5EF4-FFF2-40B4-BE49-F238E27FC236}">
                <a16:creationId xmlns:a16="http://schemas.microsoft.com/office/drawing/2014/main" id="{3EA341FF-061E-1C16-630F-726B0691A747}"/>
              </a:ext>
            </a:extLst>
          </p:cNvPr>
          <p:cNvPicPr>
            <a:picLocks noChangeAspect="1"/>
          </p:cNvPicPr>
          <p:nvPr/>
        </p:nvPicPr>
        <p:blipFill>
          <a:blip r:embed="rId4"/>
          <a:stretch>
            <a:fillRect/>
          </a:stretch>
        </p:blipFill>
        <p:spPr>
          <a:xfrm>
            <a:off x="3591327" y="1869106"/>
            <a:ext cx="2977253" cy="1694971"/>
          </a:xfrm>
          <a:prstGeom prst="rect">
            <a:avLst/>
          </a:prstGeom>
        </p:spPr>
      </p:pic>
    </p:spTree>
    <p:extLst>
      <p:ext uri="{BB962C8B-B14F-4D97-AF65-F5344CB8AC3E}">
        <p14:creationId xmlns:p14="http://schemas.microsoft.com/office/powerpoint/2010/main" val="32822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would like to have an algorithm that finds the segments/sides of the convex hull given the set of points (their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US" sz="1600" dirty="0"/>
                  <a:t> co-ordinates)</a:t>
                </a:r>
              </a:p>
              <a:p>
                <a:pPr>
                  <a:lnSpc>
                    <a:spcPts val="1900"/>
                  </a:lnSpc>
                  <a:spcBef>
                    <a:spcPts val="400"/>
                  </a:spcBef>
                  <a:spcAft>
                    <a:spcPts val="200"/>
                  </a:spcAft>
                </a:pPr>
                <a:r>
                  <a:rPr lang="en-US" sz="1600" dirty="0"/>
                  <a:t>The book has two efficient algorithms - Graham’s scan and Jarvis’s march</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However, we would follow a divide-and-conquer algorithm, famously called as “two finger” algorithm by Prof. Srini Devadas, MIT in his “Design and Analysis of Algorithms” course</a:t>
                </a:r>
              </a:p>
              <a:p>
                <a:pPr>
                  <a:lnSpc>
                    <a:spcPts val="1900"/>
                  </a:lnSpc>
                  <a:spcBef>
                    <a:spcPts val="400"/>
                  </a:spcBef>
                  <a:spcAft>
                    <a:spcPts val="200"/>
                  </a:spcAft>
                </a:pPr>
                <a:r>
                  <a:rPr lang="en-US" sz="1600" dirty="0"/>
                  <a:t>Much of the material is taken from his lecture [</a:t>
                </a:r>
                <a:r>
                  <a:rPr lang="en-US" sz="1600" dirty="0">
                    <a:hlinkClick r:id="rId3"/>
                  </a:rPr>
                  <a:t>Link</a:t>
                </a:r>
                <a:r>
                  <a:rPr lang="en-US" sz="1600" dirty="0"/>
                  <a:t>].</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12869"/>
              </a:xfrm>
              <a:prstGeom prst="rect">
                <a:avLst/>
              </a:prstGeom>
              <a:blipFill>
                <a:blip r:embed="rId4"/>
                <a:stretch>
                  <a:fillRect l="-388" t="-699" r="-969"/>
                </a:stretch>
              </a:blipFill>
            </p:spPr>
            <p:txBody>
              <a:bodyPr/>
              <a:lstStyle/>
              <a:p>
                <a:r>
                  <a:rPr lang="en-US">
                    <a:noFill/>
                  </a:rPr>
                  <a:t> </a:t>
                </a:r>
              </a:p>
            </p:txBody>
          </p:sp>
        </mc:Fallback>
      </mc:AlternateContent>
    </p:spTree>
    <p:extLst>
      <p:ext uri="{BB962C8B-B14F-4D97-AF65-F5344CB8AC3E}">
        <p14:creationId xmlns:p14="http://schemas.microsoft.com/office/powerpoint/2010/main" val="6886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Problem Definition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3970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Given </a:t>
                </a:r>
                <a14:m>
                  <m:oMath xmlns:m="http://schemas.openxmlformats.org/officeDocument/2006/math">
                    <m:r>
                      <a:rPr lang="en-US" sz="1600" b="0" i="1" smtClean="0">
                        <a:latin typeface="Cambria Math" panose="02040503050406030204" pitchFamily="18" charset="0"/>
                      </a:rPr>
                      <m:t>𝑛</m:t>
                    </m:r>
                  </m:oMath>
                </a14:m>
                <a:r>
                  <a:rPr lang="en-US" sz="1600" dirty="0"/>
                  <a:t> points in plane i.e., set </a:t>
                </a:r>
                <a14:m>
                  <m:oMath xmlns:m="http://schemas.openxmlformats.org/officeDocument/2006/math">
                    <m:r>
                      <a:rPr lang="en-US" sz="1600" i="1" smtClean="0">
                        <a:latin typeface="Cambria Math" panose="02040503050406030204" pitchFamily="18" charset="0"/>
                        <a:ea typeface="Cambria Math" panose="02040503050406030204" pitchFamily="18" charset="0"/>
                      </a:rPr>
                      <m:t>𝕊</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e>
                        </m:d>
                      </m:e>
                    </m:d>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and assuming no two points having same </a:t>
                </a:r>
                <a14:m>
                  <m:oMath xmlns:m="http://schemas.openxmlformats.org/officeDocument/2006/math">
                    <m:r>
                      <a:rPr lang="en-US" sz="1600" b="0" i="1" smtClean="0">
                        <a:latin typeface="Cambria Math" panose="02040503050406030204" pitchFamily="18" charset="0"/>
                      </a:rPr>
                      <m:t>𝑥</m:t>
                    </m:r>
                  </m:oMath>
                </a14:m>
                <a:r>
                  <a:rPr lang="en-US" sz="1600" dirty="0"/>
                  <a:t> coordinates, no two points having same </a:t>
                </a:r>
                <a14:m>
                  <m:oMath xmlns:m="http://schemas.openxmlformats.org/officeDocument/2006/math">
                    <m:r>
                      <a:rPr lang="en-US" sz="1600" b="0" i="1" smtClean="0">
                        <a:latin typeface="Cambria Math" panose="02040503050406030204" pitchFamily="18" charset="0"/>
                      </a:rPr>
                      <m:t>𝑦</m:t>
                    </m:r>
                  </m:oMath>
                </a14:m>
                <a:r>
                  <a:rPr lang="en-US" sz="1600" dirty="0"/>
                  <a:t> coordinates and no three points in a line, we need to find the convex hull (CH(</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r>
                  <a:rPr lang="en-US" sz="1600" dirty="0"/>
                  <a:t>)) containing all points in </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endParaRPr lang="en-US" sz="1600" dirty="0"/>
              </a:p>
              <a:p>
                <a:pPr>
                  <a:lnSpc>
                    <a:spcPts val="1900"/>
                  </a:lnSpc>
                  <a:spcBef>
                    <a:spcPts val="400"/>
                  </a:spcBef>
                  <a:spcAft>
                    <a:spcPts val="200"/>
                  </a:spcAft>
                </a:pPr>
                <a:r>
                  <a:rPr lang="en-US" sz="1600" dirty="0"/>
                  <a:t>The assumptions are not limiting, they are just convenient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1397020"/>
              </a:xfrm>
              <a:prstGeom prst="rect">
                <a:avLst/>
              </a:prstGeom>
              <a:blipFill>
                <a:blip r:embed="rId3"/>
                <a:stretch>
                  <a:fillRect l="-388" t="-1802" r="-194" b="-360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5"/>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8"/>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9"/>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10"/>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1"/>
                  <a:stretch>
                    <a:fillRect l="-20000" r="-13333"/>
                  </a:stretch>
                </a:blipFill>
              </p:spPr>
              <p:txBody>
                <a:bodyPr/>
                <a:lstStyle/>
                <a:p>
                  <a:r>
                    <a:rPr lang="en-US">
                      <a:noFill/>
                    </a:rPr>
                    <a:t> </a:t>
                  </a:r>
                </a:p>
              </p:txBody>
            </p:sp>
          </mc:Fallback>
        </mc:AlternateContent>
      </p:grpSp>
      <p:sp>
        <p:nvSpPr>
          <p:cNvPr id="50" name="Content Placeholder 2">
            <a:extLst>
              <a:ext uri="{FF2B5EF4-FFF2-40B4-BE49-F238E27FC236}">
                <a16:creationId xmlns:a16="http://schemas.microsoft.com/office/drawing/2014/main" id="{12B810C0-C7F7-D617-8947-9B50C2CABD25}"/>
              </a:ext>
            </a:extLst>
          </p:cNvPr>
          <p:cNvSpPr txBox="1">
            <a:spLocks/>
          </p:cNvSpPr>
          <p:nvPr/>
        </p:nvSpPr>
        <p:spPr>
          <a:xfrm>
            <a:off x="2860180" y="2616859"/>
            <a:ext cx="3788725" cy="11895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use the following convention to represent the hull</a:t>
            </a:r>
          </a:p>
          <a:p>
            <a:pPr>
              <a:lnSpc>
                <a:spcPts val="1900"/>
              </a:lnSpc>
              <a:spcBef>
                <a:spcPts val="400"/>
              </a:spcBef>
              <a:spcAft>
                <a:spcPts val="200"/>
              </a:spcAft>
            </a:pPr>
            <a:r>
              <a:rPr lang="en-US" sz="1600" dirty="0"/>
              <a:t>Sequence of points on the boundary in clockwise manner</a:t>
            </a:r>
          </a:p>
          <a:p>
            <a:pPr>
              <a:lnSpc>
                <a:spcPts val="1900"/>
              </a:lnSpc>
              <a:spcBef>
                <a:spcPts val="400"/>
              </a:spcBef>
              <a:spcAft>
                <a:spcPts val="200"/>
              </a:spcAft>
            </a:pPr>
            <a:endParaRPr lang="en-US" sz="1600"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0DDB2E4-C0D9-86B9-21BC-4499298FAE5E}"/>
                  </a:ext>
                </a:extLst>
              </p:cNvPr>
              <p:cNvSpPr txBox="1"/>
              <p:nvPr/>
            </p:nvSpPr>
            <p:spPr>
              <a:xfrm>
                <a:off x="3325008" y="3955338"/>
                <a:ext cx="25634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51" name="TextBox 50">
                <a:extLst>
                  <a:ext uri="{FF2B5EF4-FFF2-40B4-BE49-F238E27FC236}">
                    <a16:creationId xmlns:a16="http://schemas.microsoft.com/office/drawing/2014/main" id="{50DDB2E4-C0D9-86B9-21BC-4499298FAE5E}"/>
                  </a:ext>
                </a:extLst>
              </p:cNvPr>
              <p:cNvSpPr txBox="1">
                <a:spLocks noRot="1" noChangeAspect="1" noMove="1" noResize="1" noEditPoints="1" noAdjustHandles="1" noChangeArrowheads="1" noChangeShapeType="1" noTextEdit="1"/>
              </p:cNvSpPr>
              <p:nvPr/>
            </p:nvSpPr>
            <p:spPr>
              <a:xfrm>
                <a:off x="3325008" y="3955338"/>
                <a:ext cx="2563459" cy="276999"/>
              </a:xfrm>
              <a:prstGeom prst="rect">
                <a:avLst/>
              </a:prstGeom>
              <a:blipFill>
                <a:blip r:embed="rId12"/>
                <a:stretch>
                  <a:fillRect l="-1478" r="-1970" b="-26087"/>
                </a:stretch>
              </a:blipFill>
            </p:spPr>
            <p:txBody>
              <a:bodyPr/>
              <a:lstStyle/>
              <a:p>
                <a:r>
                  <a:rPr lang="en-US">
                    <a:noFill/>
                  </a:rPr>
                  <a:t> </a:t>
                </a:r>
              </a:p>
            </p:txBody>
          </p:sp>
        </mc:Fallback>
      </mc:AlternateContent>
    </p:spTree>
    <p:extLst>
      <p:ext uri="{BB962C8B-B14F-4D97-AF65-F5344CB8AC3E}">
        <p14:creationId xmlns:p14="http://schemas.microsoft.com/office/powerpoint/2010/main" val="38709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Brute Force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2324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think of a simple (can be brute force) algorithm to generate the segments comprising the convex hull?</a:t>
            </a:r>
          </a:p>
          <a:p>
            <a:pPr>
              <a:lnSpc>
                <a:spcPts val="1900"/>
              </a:lnSpc>
              <a:spcBef>
                <a:spcPts val="400"/>
              </a:spcBef>
              <a:spcAft>
                <a:spcPts val="200"/>
              </a:spcAft>
            </a:pPr>
            <a:r>
              <a:rPr lang="en-US" sz="1600" dirty="0"/>
              <a:t>Draw a line segment connecting a pair of points and check if all the other points are on one side of the segment</a:t>
            </a:r>
          </a:p>
        </p:txBody>
      </p:sp>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3"/>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5"/>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7"/>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8"/>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9"/>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0"/>
                  <a:stretch>
                    <a:fillRect l="-20000" r="-13333"/>
                  </a:stretch>
                </a:blipFill>
              </p:spPr>
              <p:txBody>
                <a:bodyPr/>
                <a:lstStyle/>
                <a:p>
                  <a:r>
                    <a:rPr lang="en-US">
                      <a:noFill/>
                    </a:rPr>
                    <a:t> </a:t>
                  </a:r>
                </a:p>
              </p:txBody>
            </p:sp>
          </mc:Fallback>
        </mc:AlternateContent>
      </p:grpSp>
      <p:cxnSp>
        <p:nvCxnSpPr>
          <p:cNvPr id="13" name="Straight Connector 12">
            <a:extLst>
              <a:ext uri="{FF2B5EF4-FFF2-40B4-BE49-F238E27FC236}">
                <a16:creationId xmlns:a16="http://schemas.microsoft.com/office/drawing/2014/main" id="{5755E43D-8633-58F1-8716-098DBC90028D}"/>
              </a:ext>
            </a:extLst>
          </p:cNvPr>
          <p:cNvCxnSpPr>
            <a:cxnSpLocks/>
            <a:stCxn id="37" idx="3"/>
          </p:cNvCxnSpPr>
          <p:nvPr/>
        </p:nvCxnSpPr>
        <p:spPr>
          <a:xfrm flipH="1">
            <a:off x="1343770" y="2985621"/>
            <a:ext cx="130250" cy="258511"/>
          </a:xfrm>
          <a:prstGeom prst="line">
            <a:avLst/>
          </a:prstGeom>
          <a:ln w="12700"/>
        </p:spPr>
        <p:style>
          <a:lnRef idx="1">
            <a:schemeClr val="dk1"/>
          </a:lnRef>
          <a:fillRef idx="0">
            <a:schemeClr val="dk1"/>
          </a:fillRef>
          <a:effectRef idx="0">
            <a:schemeClr val="dk1"/>
          </a:effectRef>
          <a:fontRef idx="minor">
            <a:schemeClr val="tx1"/>
          </a:fontRef>
        </p:style>
      </p:cxnSp>
      <p:sp>
        <p:nvSpPr>
          <p:cNvPr id="20" name="Multiply 19">
            <a:extLst>
              <a:ext uri="{FF2B5EF4-FFF2-40B4-BE49-F238E27FC236}">
                <a16:creationId xmlns:a16="http://schemas.microsoft.com/office/drawing/2014/main" id="{82086C52-7BC5-DF8A-8CC5-6DC73D82C7A5}"/>
              </a:ext>
            </a:extLst>
          </p:cNvPr>
          <p:cNvSpPr/>
          <p:nvPr/>
        </p:nvSpPr>
        <p:spPr>
          <a:xfrm>
            <a:off x="1312304" y="3046627"/>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AAC71A3-6C62-A5B5-1154-C3BCC2FD992E}"/>
              </a:ext>
            </a:extLst>
          </p:cNvPr>
          <p:cNvCxnSpPr>
            <a:cxnSpLocks/>
            <a:endCxn id="8" idx="4"/>
          </p:cNvCxnSpPr>
          <p:nvPr/>
        </p:nvCxnSpPr>
        <p:spPr>
          <a:xfrm>
            <a:off x="1304014" y="3331597"/>
            <a:ext cx="699354" cy="380438"/>
          </a:xfrm>
          <a:prstGeom prst="line">
            <a:avLst/>
          </a:prstGeom>
          <a:ln w="12700"/>
        </p:spPr>
        <p:style>
          <a:lnRef idx="1">
            <a:schemeClr val="dk1"/>
          </a:lnRef>
          <a:fillRef idx="0">
            <a:schemeClr val="dk1"/>
          </a:fillRef>
          <a:effectRef idx="0">
            <a:schemeClr val="dk1"/>
          </a:effectRef>
          <a:fontRef idx="minor">
            <a:schemeClr val="tx1"/>
          </a:fontRef>
        </p:style>
      </p:cxnSp>
      <p:sp>
        <p:nvSpPr>
          <p:cNvPr id="25" name="Multiply 24">
            <a:extLst>
              <a:ext uri="{FF2B5EF4-FFF2-40B4-BE49-F238E27FC236}">
                <a16:creationId xmlns:a16="http://schemas.microsoft.com/office/drawing/2014/main" id="{913BA2BD-A09F-98D7-B79D-1F0D428C9009}"/>
              </a:ext>
            </a:extLst>
          </p:cNvPr>
          <p:cNvSpPr/>
          <p:nvPr/>
        </p:nvSpPr>
        <p:spPr>
          <a:xfrm>
            <a:off x="1541616" y="3415259"/>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21FE771-59C8-724A-F0CB-CCA81FA21E60}"/>
              </a:ext>
            </a:extLst>
          </p:cNvPr>
          <p:cNvCxnSpPr>
            <a:cxnSpLocks/>
          </p:cNvCxnSpPr>
          <p:nvPr/>
        </p:nvCxnSpPr>
        <p:spPr>
          <a:xfrm>
            <a:off x="1844643" y="2724391"/>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5E6CE9-F1A1-6673-1DE5-6D4E56650001}"/>
              </a:ext>
            </a:extLst>
          </p:cNvPr>
          <p:cNvCxnSpPr>
            <a:cxnSpLocks/>
            <a:endCxn id="3" idx="0"/>
          </p:cNvCxnSpPr>
          <p:nvPr/>
        </p:nvCxnSpPr>
        <p:spPr>
          <a:xfrm>
            <a:off x="1216550" y="2313830"/>
            <a:ext cx="589683" cy="39160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C06074-0ECE-D5C7-AA51-2280174FD0BE}"/>
              </a:ext>
            </a:extLst>
          </p:cNvPr>
          <p:cNvCxnSpPr>
            <a:cxnSpLocks/>
            <a:stCxn id="12" idx="7"/>
          </p:cNvCxnSpPr>
          <p:nvPr/>
        </p:nvCxnSpPr>
        <p:spPr>
          <a:xfrm>
            <a:off x="2456608" y="3144174"/>
            <a:ext cx="554915" cy="39498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65766A2-53AB-4AA7-11CD-65EEE125AB5F}"/>
              </a:ext>
            </a:extLst>
          </p:cNvPr>
          <p:cNvCxnSpPr>
            <a:cxnSpLocks/>
            <a:stCxn id="37" idx="2"/>
            <a:endCxn id="38" idx="0"/>
          </p:cNvCxnSpPr>
          <p:nvPr/>
        </p:nvCxnSpPr>
        <p:spPr>
          <a:xfrm flipH="1">
            <a:off x="1320236" y="2953801"/>
            <a:ext cx="140604" cy="291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FE0426D-019A-519D-7EF6-E2CEEA9615B1}"/>
              </a:ext>
            </a:extLst>
          </p:cNvPr>
          <p:cNvCxnSpPr>
            <a:cxnSpLocks/>
            <a:stCxn id="37" idx="1"/>
          </p:cNvCxnSpPr>
          <p:nvPr/>
        </p:nvCxnSpPr>
        <p:spPr>
          <a:xfrm flipV="1">
            <a:off x="1474020" y="2250459"/>
            <a:ext cx="364033" cy="67152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E5E1B4C-D991-6AC4-5B18-5070E3A88617}"/>
              </a:ext>
            </a:extLst>
          </p:cNvPr>
          <p:cNvCxnSpPr>
            <a:cxnSpLocks/>
          </p:cNvCxnSpPr>
          <p:nvPr/>
        </p:nvCxnSpPr>
        <p:spPr>
          <a:xfrm flipH="1">
            <a:off x="906449" y="3323645"/>
            <a:ext cx="381662" cy="771277"/>
          </a:xfrm>
          <a:prstGeom prst="line">
            <a:avLst/>
          </a:prstGeom>
          <a:ln w="1270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D2C46311-BA1A-B29A-733B-5BD816445D21}"/>
                  </a:ext>
                </a:extLst>
              </p:cNvPr>
              <p:cNvSpPr txBox="1">
                <a:spLocks/>
              </p:cNvSpPr>
              <p:nvPr/>
            </p:nvSpPr>
            <p:spPr>
              <a:xfrm>
                <a:off x="3048008" y="2442687"/>
                <a:ext cx="3659619" cy="21039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Assuming </a:t>
                </a:r>
                <a14:m>
                  <m:oMath xmlns:m="http://schemas.openxmlformats.org/officeDocument/2006/math">
                    <m:r>
                      <a:rPr lang="en-US" sz="1600" b="0" i="1" smtClean="0">
                        <a:latin typeface="Cambria Math" panose="02040503050406030204" pitchFamily="18" charset="0"/>
                      </a:rPr>
                      <m:t>𝑛</m:t>
                    </m:r>
                  </m:oMath>
                </a14:m>
                <a:r>
                  <a:rPr lang="en-US" sz="1600" dirty="0"/>
                  <a:t> points, what is the complexity?</a:t>
                </a:r>
              </a:p>
              <a:p>
                <a:pPr>
                  <a:lnSpc>
                    <a:spcPts val="1900"/>
                  </a:lnSpc>
                  <a:spcBef>
                    <a:spcPts val="400"/>
                  </a:spcBef>
                  <a:spcAft>
                    <a:spcPts val="200"/>
                  </a:spcAft>
                </a:pP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number of segments</a:t>
                </a:r>
              </a:p>
              <a:p>
                <a:pPr>
                  <a:lnSpc>
                    <a:spcPts val="1900"/>
                  </a:lnSpc>
                  <a:spcBef>
                    <a:spcPts val="400"/>
                  </a:spcBef>
                  <a:spcAft>
                    <a:spcPts val="200"/>
                  </a:spcAft>
                </a:pPr>
                <a:r>
                  <a:rPr lang="en-US" sz="1600" dirty="0"/>
                  <a:t>We need to test roughly </a:t>
                </a:r>
                <a14:m>
                  <m:oMath xmlns:m="http://schemas.openxmlformats.org/officeDocument/2006/math">
                    <m:r>
                      <a:rPr lang="en-US" sz="1600" b="0" i="1" smtClean="0">
                        <a:latin typeface="Cambria Math" panose="02040503050406030204" pitchFamily="18" charset="0"/>
                      </a:rPr>
                      <m:t>𝑛</m:t>
                    </m:r>
                  </m:oMath>
                </a14:m>
                <a:r>
                  <a:rPr lang="en-US" sz="1600" dirty="0"/>
                  <a:t> points against each segment</a:t>
                </a:r>
              </a:p>
              <a:p>
                <a:pPr>
                  <a:lnSpc>
                    <a:spcPts val="1900"/>
                  </a:lnSpc>
                  <a:spcBef>
                    <a:spcPts val="400"/>
                  </a:spcBef>
                  <a:spcAft>
                    <a:spcPts val="200"/>
                  </a:spcAft>
                </a:pPr>
                <a:r>
                  <a:rPr lang="en-US" sz="1600" dirty="0"/>
                  <a:t>So, total runtime complexity of the brute-force approach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3</m:t>
                        </m:r>
                      </m:sup>
                    </m:sSup>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65" name="Content Placeholder 2">
                <a:extLst>
                  <a:ext uri="{FF2B5EF4-FFF2-40B4-BE49-F238E27FC236}">
                    <a16:creationId xmlns:a16="http://schemas.microsoft.com/office/drawing/2014/main" id="{D2C46311-BA1A-B29A-733B-5BD816445D21}"/>
                  </a:ext>
                </a:extLst>
              </p:cNvPr>
              <p:cNvSpPr txBox="1">
                <a:spLocks noRot="1" noChangeAspect="1" noMove="1" noResize="1" noEditPoints="1" noAdjustHandles="1" noChangeArrowheads="1" noChangeShapeType="1" noTextEdit="1"/>
              </p:cNvSpPr>
              <p:nvPr/>
            </p:nvSpPr>
            <p:spPr>
              <a:xfrm>
                <a:off x="3048008" y="2442687"/>
                <a:ext cx="3659619" cy="2103913"/>
              </a:xfrm>
              <a:prstGeom prst="rect">
                <a:avLst/>
              </a:prstGeom>
              <a:blipFill>
                <a:blip r:embed="rId11"/>
                <a:stretch>
                  <a:fillRect l="-694" t="-1198"/>
                </a:stretch>
              </a:blipFill>
            </p:spPr>
            <p:txBody>
              <a:bodyPr/>
              <a:lstStyle/>
              <a:p>
                <a:r>
                  <a:rPr lang="en-US">
                    <a:noFill/>
                  </a:rPr>
                  <a:t> </a:t>
                </a:r>
              </a:p>
            </p:txBody>
          </p:sp>
        </mc:Fallback>
      </mc:AlternateContent>
    </p:spTree>
    <p:extLst>
      <p:ext uri="{BB962C8B-B14F-4D97-AF65-F5344CB8AC3E}">
        <p14:creationId xmlns:p14="http://schemas.microsoft.com/office/powerpoint/2010/main" val="7137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557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‘Divide’ is pretty straight-forward - dividing them roughly into half</a:t>
                </a:r>
              </a:p>
              <a:p>
                <a:pPr>
                  <a:lnSpc>
                    <a:spcPts val="1900"/>
                  </a:lnSpc>
                  <a:spcBef>
                    <a:spcPts val="400"/>
                  </a:spcBef>
                  <a:spcAft>
                    <a:spcPts val="200"/>
                  </a:spcAft>
                </a:pPr>
                <a:r>
                  <a:rPr lang="en-US" sz="1600" dirty="0"/>
                  <a:t>The points are sorted in terms of x-coordinates. Everything to the left of the median is one subproblem and everything to the right is another subproblem</a:t>
                </a:r>
              </a:p>
              <a:p>
                <a:pPr>
                  <a:lnSpc>
                    <a:spcPts val="1900"/>
                  </a:lnSpc>
                  <a:spcBef>
                    <a:spcPts val="400"/>
                  </a:spcBef>
                  <a:spcAft>
                    <a:spcPts val="200"/>
                  </a:spcAft>
                </a:pPr>
                <a:r>
                  <a:rPr lang="en-US" sz="1600" dirty="0"/>
                  <a:t>Note that sorting is a single time operation. And it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Solve for convex hulls for the subproblems</a:t>
                </a:r>
              </a:p>
              <a:p>
                <a:pPr>
                  <a:lnSpc>
                    <a:spcPts val="1900"/>
                  </a:lnSpc>
                  <a:spcBef>
                    <a:spcPts val="400"/>
                  </a:spcBef>
                  <a:spcAft>
                    <a:spcPts val="200"/>
                  </a:spcAft>
                </a:pPr>
                <a:r>
                  <a:rPr lang="en-US" sz="1600" dirty="0"/>
                  <a:t>Base case is when the number of points are small – say 2 or 3</a:t>
                </a:r>
              </a:p>
              <a:p>
                <a:pPr>
                  <a:lnSpc>
                    <a:spcPts val="1900"/>
                  </a:lnSpc>
                  <a:spcBef>
                    <a:spcPts val="400"/>
                  </a:spcBef>
                  <a:spcAft>
                    <a:spcPts val="200"/>
                  </a:spcAft>
                </a:pPr>
                <a:r>
                  <a:rPr lang="en-US" sz="1600" dirty="0"/>
                  <a:t>Now merging the solutions is where things start to happen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55707"/>
              </a:xfrm>
              <a:prstGeom prst="rect">
                <a:avLst/>
              </a:prstGeom>
              <a:blipFill>
                <a:blip r:embed="rId3"/>
                <a:stretch>
                  <a:fillRect l="-388" t="-692"/>
                </a:stretch>
              </a:blipFill>
            </p:spPr>
            <p:txBody>
              <a:bodyPr/>
              <a:lstStyle/>
              <a:p>
                <a:r>
                  <a:rPr lang="en-US">
                    <a:noFill/>
                  </a:rPr>
                  <a:t> </a:t>
                </a:r>
              </a:p>
            </p:txBody>
          </p:sp>
        </mc:Fallback>
      </mc:AlternateContent>
    </p:spTree>
    <p:extLst>
      <p:ext uri="{BB962C8B-B14F-4D97-AF65-F5344CB8AC3E}">
        <p14:creationId xmlns:p14="http://schemas.microsoft.com/office/powerpoint/2010/main" val="232783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The naming convention is – for the left subproblem, the first point is the closest to the dividing line (highest </a:t>
                </a:r>
                <a14:m>
                  <m:oMath xmlns:m="http://schemas.openxmlformats.org/officeDocument/2006/math">
                    <m:r>
                      <a:rPr lang="en-US" sz="1600" b="0" i="1" smtClean="0">
                        <a:latin typeface="Cambria Math" panose="02040503050406030204" pitchFamily="18" charset="0"/>
                      </a:rPr>
                      <m:t>𝑥</m:t>
                    </m:r>
                  </m:oMath>
                </a14:m>
                <a:r>
                  <a:rPr lang="en-US" sz="1600" dirty="0"/>
                  <a:t>). Similarly, for the right subproblem, the first point is the closest to the dividing line (least </a:t>
                </a:r>
                <a14:m>
                  <m:oMath xmlns:m="http://schemas.openxmlformats.org/officeDocument/2006/math">
                    <m:r>
                      <a:rPr lang="en-US" sz="1600" b="0" i="1" smtClean="0">
                        <a:latin typeface="Cambria Math" panose="02040503050406030204" pitchFamily="18" charset="0"/>
                      </a:rPr>
                      <m:t>𝑥</m:t>
                    </m:r>
                  </m:oMath>
                </a14:m>
                <a:r>
                  <a:rPr lang="en-US" sz="1600" dirty="0"/>
                  <a:t>)</a:t>
                </a:r>
              </a:p>
              <a:p>
                <a:pPr>
                  <a:lnSpc>
                    <a:spcPts val="1900"/>
                  </a:lnSpc>
                  <a:spcBef>
                    <a:spcPts val="400"/>
                  </a:spcBef>
                  <a:spcAft>
                    <a:spcPts val="200"/>
                  </a:spcAft>
                </a:pPr>
                <a:r>
                  <a:rPr lang="en-US" sz="1600" dirty="0"/>
                  <a:t>We have got the sub-hulls. To generate the ‘combined’ hull, we need to generate additional segments that are not part of the sub-hulls but are part of the overall hull. Similarly we need to remove the ones that cease to be part of the overall hull</a:t>
                </a:r>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r="-1163" b="-5952"/>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p:cNvCxnSpPr>
            <p:nvPr/>
          </p:nvCxnSpPr>
          <p:spPr>
            <a:xfrm flipH="1">
              <a:off x="4071039" y="3303148"/>
              <a:ext cx="563758" cy="67700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45860"/>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45860"/>
                  <a:ext cx="245645" cy="246221"/>
                </a:xfrm>
                <a:prstGeom prst="rect">
                  <a:avLst/>
                </a:prstGeom>
                <a:blipFill>
                  <a:blip r:embed="rId11"/>
                  <a:stretch>
                    <a:fillRect l="-20000" r="-10000" b="-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2432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One way can be picking one point from either side and check if all other points are on one side of the segment joining the two</a:t>
                </a:r>
              </a:p>
              <a:p>
                <a:pPr>
                  <a:lnSpc>
                    <a:spcPts val="1900"/>
                  </a:lnSpc>
                  <a:spcBef>
                    <a:spcPts val="400"/>
                  </a:spcBef>
                  <a:spcAft>
                    <a:spcPts val="200"/>
                  </a:spcAft>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a14:m>
                <a:r>
                  <a:rPr lang="en-US" sz="1600" dirty="0"/>
                  <a:t> looks good. It has the highest </a:t>
                </a:r>
                <a14:m>
                  <m:oMath xmlns:m="http://schemas.openxmlformats.org/officeDocument/2006/math">
                    <m:r>
                      <a:rPr lang="en-US" sz="1600" b="0" i="1" smtClean="0">
                        <a:latin typeface="Cambria Math" panose="02040503050406030204" pitchFamily="18" charset="0"/>
                      </a:rPr>
                      <m:t>𝑦</m:t>
                    </m:r>
                  </m:oMath>
                </a14:m>
                <a:r>
                  <a:rPr lang="en-US" sz="1600" dirty="0"/>
                  <a:t> intercept</a:t>
                </a:r>
              </a:p>
              <a:p>
                <a:pPr>
                  <a:lnSpc>
                    <a:spcPts val="1900"/>
                  </a:lnSpc>
                  <a:spcBef>
                    <a:spcPts val="400"/>
                  </a:spcBef>
                  <a:spcAft>
                    <a:spcPts val="200"/>
                  </a:spcAft>
                </a:pPr>
                <a:r>
                  <a:rPr lang="en-US" sz="1600" dirty="0"/>
                  <a:t>The maximum </a:t>
                </a:r>
                <a14:m>
                  <m:oMath xmlns:m="http://schemas.openxmlformats.org/officeDocument/2006/math">
                    <m:r>
                      <a:rPr lang="en-US" sz="1600" i="1">
                        <a:latin typeface="Cambria Math" panose="02040503050406030204" pitchFamily="18" charset="0"/>
                      </a:rPr>
                      <m:t>𝑦</m:t>
                    </m:r>
                  </m:oMath>
                </a14:m>
                <a:r>
                  <a:rPr lang="en-US" sz="1600" dirty="0"/>
                  <a:t> intercept would make sure there is no point higher than the segment</a:t>
                </a:r>
              </a:p>
              <a:p>
                <a:pPr>
                  <a:lnSpc>
                    <a:spcPts val="1900"/>
                  </a:lnSpc>
                  <a:spcBef>
                    <a:spcPts val="400"/>
                  </a:spcBef>
                  <a:spcAft>
                    <a:spcPts val="200"/>
                  </a:spcAft>
                </a:pPr>
                <a:r>
                  <a:rPr lang="en-US" sz="1600" dirty="0"/>
                  <a:t>Let us call it an ‘upper tangent’</a:t>
                </a:r>
              </a:p>
              <a:p>
                <a:pPr>
                  <a:lnSpc>
                    <a:spcPts val="1900"/>
                  </a:lnSpc>
                  <a:spcBef>
                    <a:spcPts val="400"/>
                  </a:spcBef>
                  <a:spcAft>
                    <a:spcPts val="200"/>
                  </a:spcAft>
                </a:pPr>
                <a:r>
                  <a:rPr lang="en-US" sz="1600" dirty="0"/>
                  <a:t>Similarly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oMath>
                </a14:m>
                <a:r>
                  <a:rPr lang="en-US" sz="1600" dirty="0"/>
                  <a:t> is the ‘lower tangent’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b="-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4"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12" name="Straight Connector 11">
            <a:extLst>
              <a:ext uri="{FF2B5EF4-FFF2-40B4-BE49-F238E27FC236}">
                <a16:creationId xmlns:a16="http://schemas.microsoft.com/office/drawing/2014/main" id="{FFE40C1D-84D9-B38F-A29A-0104C5F805D2}"/>
              </a:ext>
            </a:extLst>
          </p:cNvPr>
          <p:cNvCxnSpPr>
            <a:cxnSpLocks/>
            <a:endCxn id="53" idx="3"/>
          </p:cNvCxnSpPr>
          <p:nvPr/>
        </p:nvCxnSpPr>
        <p:spPr>
          <a:xfrm flipV="1">
            <a:off x="3048275" y="3982665"/>
            <a:ext cx="1039566" cy="12311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38A94B2-5284-1E57-F40B-ADC90C1263C3}"/>
              </a:ext>
            </a:extLst>
          </p:cNvPr>
          <p:cNvCxnSpPr>
            <a:cxnSpLocks/>
            <a:endCxn id="13" idx="2"/>
          </p:cNvCxnSpPr>
          <p:nvPr/>
        </p:nvCxnSpPr>
        <p:spPr>
          <a:xfrm flipV="1">
            <a:off x="1218317" y="41073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DE73CD2-2F1A-EAEC-1C0C-5790D31E0DE6}"/>
              </a:ext>
            </a:extLst>
          </p:cNvPr>
          <p:cNvCxnSpPr>
            <a:cxnSpLocks/>
          </p:cNvCxnSpPr>
          <p:nvPr/>
        </p:nvCxnSpPr>
        <p:spPr>
          <a:xfrm flipV="1">
            <a:off x="4156467" y="3808598"/>
            <a:ext cx="1448466" cy="18137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06C203E-1F67-1298-C8A5-0136B0767C23}"/>
              </a:ext>
            </a:extLst>
          </p:cNvPr>
          <p:cNvCxnSpPr>
            <a:cxnSpLocks/>
            <a:stCxn id="6" idx="6"/>
            <a:endCxn id="37" idx="2"/>
          </p:cNvCxnSpPr>
          <p:nvPr/>
        </p:nvCxnSpPr>
        <p:spPr>
          <a:xfrm flipV="1">
            <a:off x="2570896" y="3334968"/>
            <a:ext cx="2050721" cy="143608"/>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608BF7A-6246-A1F8-119A-145E6EC0F3EA}"/>
              </a:ext>
            </a:extLst>
          </p:cNvPr>
          <p:cNvCxnSpPr>
            <a:cxnSpLocks/>
          </p:cNvCxnSpPr>
          <p:nvPr/>
        </p:nvCxnSpPr>
        <p:spPr>
          <a:xfrm flipV="1">
            <a:off x="726762" y="34892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6FB72AD-0FD0-D035-D7E5-2CF47CC9FA1F}"/>
              </a:ext>
            </a:extLst>
          </p:cNvPr>
          <p:cNvCxnSpPr>
            <a:cxnSpLocks/>
          </p:cNvCxnSpPr>
          <p:nvPr/>
        </p:nvCxnSpPr>
        <p:spPr>
          <a:xfrm flipV="1">
            <a:off x="4706665" y="3205835"/>
            <a:ext cx="1448466" cy="1243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3" name="Right Brace 62">
            <a:extLst>
              <a:ext uri="{FF2B5EF4-FFF2-40B4-BE49-F238E27FC236}">
                <a16:creationId xmlns:a16="http://schemas.microsoft.com/office/drawing/2014/main" id="{232BF7EA-FF5D-4843-16CB-512694480D16}"/>
              </a:ext>
            </a:extLst>
          </p:cNvPr>
          <p:cNvSpPr/>
          <p:nvPr/>
        </p:nvSpPr>
        <p:spPr>
          <a:xfrm>
            <a:off x="3615658" y="4051846"/>
            <a:ext cx="198816" cy="831998"/>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83A61D-ED55-CCEF-D9EE-5D0FACF80B58}"/>
                  </a:ext>
                </a:extLst>
              </p:cNvPr>
              <p:cNvSpPr txBox="1"/>
              <p:nvPr/>
            </p:nvSpPr>
            <p:spPr>
              <a:xfrm>
                <a:off x="3820970" y="4341095"/>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00</m:t>
                          </m:r>
                        </m:sub>
                      </m:sSub>
                    </m:oMath>
                  </m:oMathPara>
                </a14:m>
                <a:endParaRPr lang="en-US" sz="1400" dirty="0">
                  <a:solidFill>
                    <a:schemeClr val="accent2"/>
                  </a:solidFill>
                </a:endParaRPr>
              </a:p>
            </p:txBody>
          </p:sp>
        </mc:Choice>
        <mc:Fallback xmlns="">
          <p:sp>
            <p:nvSpPr>
              <p:cNvPr id="64" name="TextBox 63">
                <a:extLst>
                  <a:ext uri="{FF2B5EF4-FFF2-40B4-BE49-F238E27FC236}">
                    <a16:creationId xmlns:a16="http://schemas.microsoft.com/office/drawing/2014/main" id="{7783A61D-ED55-CCEF-D9EE-5D0FACF80B58}"/>
                  </a:ext>
                </a:extLst>
              </p:cNvPr>
              <p:cNvSpPr txBox="1">
                <a:spLocks noRot="1" noChangeAspect="1" noMove="1" noResize="1" noEditPoints="1" noAdjustHandles="1" noChangeArrowheads="1" noChangeShapeType="1" noTextEdit="1"/>
              </p:cNvSpPr>
              <p:nvPr/>
            </p:nvSpPr>
            <p:spPr>
              <a:xfrm>
                <a:off x="3820970" y="4341095"/>
                <a:ext cx="293735" cy="215444"/>
              </a:xfrm>
              <a:prstGeom prst="rect">
                <a:avLst/>
              </a:prstGeom>
              <a:blipFill>
                <a:blip r:embed="rId12"/>
                <a:stretch>
                  <a:fillRect l="-12500" r="-4167" b="-22222"/>
                </a:stretch>
              </a:blipFill>
            </p:spPr>
            <p:txBody>
              <a:bodyPr/>
              <a:lstStyle/>
              <a:p>
                <a:r>
                  <a:rPr lang="en-US">
                    <a:noFill/>
                  </a:rPr>
                  <a:t> </a:t>
                </a:r>
              </a:p>
            </p:txBody>
          </p:sp>
        </mc:Fallback>
      </mc:AlternateContent>
      <p:sp>
        <p:nvSpPr>
          <p:cNvPr id="65" name="Right Brace 64">
            <a:extLst>
              <a:ext uri="{FF2B5EF4-FFF2-40B4-BE49-F238E27FC236}">
                <a16:creationId xmlns:a16="http://schemas.microsoft.com/office/drawing/2014/main" id="{6C6BE292-F2DA-A273-94A3-02EACC30F15F}"/>
              </a:ext>
            </a:extLst>
          </p:cNvPr>
          <p:cNvSpPr/>
          <p:nvPr/>
        </p:nvSpPr>
        <p:spPr>
          <a:xfrm flipH="1">
            <a:off x="3393034" y="3419763"/>
            <a:ext cx="190664" cy="1461600"/>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37089F5-9A1C-BCFF-D203-235075A6268B}"/>
                  </a:ext>
                </a:extLst>
              </p:cNvPr>
              <p:cNvSpPr txBox="1"/>
              <p:nvPr/>
            </p:nvSpPr>
            <p:spPr>
              <a:xfrm>
                <a:off x="3174440" y="4074381"/>
                <a:ext cx="28604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41</m:t>
                          </m:r>
                        </m:sub>
                      </m:sSub>
                    </m:oMath>
                  </m:oMathPara>
                </a14:m>
                <a:endParaRPr lang="en-US" sz="1400" dirty="0">
                  <a:solidFill>
                    <a:schemeClr val="accent2"/>
                  </a:solidFill>
                </a:endParaRPr>
              </a:p>
            </p:txBody>
          </p:sp>
        </mc:Choice>
        <mc:Fallback xmlns="">
          <p:sp>
            <p:nvSpPr>
              <p:cNvPr id="66" name="TextBox 65">
                <a:extLst>
                  <a:ext uri="{FF2B5EF4-FFF2-40B4-BE49-F238E27FC236}">
                    <a16:creationId xmlns:a16="http://schemas.microsoft.com/office/drawing/2014/main" id="{337089F5-9A1C-BCFF-D203-235075A6268B}"/>
                  </a:ext>
                </a:extLst>
              </p:cNvPr>
              <p:cNvSpPr txBox="1">
                <a:spLocks noRot="1" noChangeAspect="1" noMove="1" noResize="1" noEditPoints="1" noAdjustHandles="1" noChangeArrowheads="1" noChangeShapeType="1" noTextEdit="1"/>
              </p:cNvSpPr>
              <p:nvPr/>
            </p:nvSpPr>
            <p:spPr>
              <a:xfrm>
                <a:off x="3174440" y="4074381"/>
                <a:ext cx="286040" cy="215444"/>
              </a:xfrm>
              <a:prstGeom prst="rect">
                <a:avLst/>
              </a:prstGeom>
              <a:blipFill>
                <a:blip r:embed="rId13"/>
                <a:stretch>
                  <a:fillRect l="-17391" r="-4348" b="-27778"/>
                </a:stretch>
              </a:blipFill>
            </p:spPr>
            <p:txBody>
              <a:bodyPr/>
              <a:lstStyle/>
              <a:p>
                <a:r>
                  <a:rPr lang="en-US">
                    <a:noFill/>
                  </a:rPr>
                  <a:t> </a:t>
                </a:r>
              </a:p>
            </p:txBody>
          </p:sp>
        </mc:Fallback>
      </mc:AlternateContent>
      <p:sp>
        <p:nvSpPr>
          <p:cNvPr id="68" name="Freeform 67">
            <a:extLst>
              <a:ext uri="{FF2B5EF4-FFF2-40B4-BE49-F238E27FC236}">
                <a16:creationId xmlns:a16="http://schemas.microsoft.com/office/drawing/2014/main" id="{8E8CE751-C284-68F6-094F-0BB1F721AB61}"/>
              </a:ext>
            </a:extLst>
          </p:cNvPr>
          <p:cNvSpPr/>
          <p:nvPr/>
        </p:nvSpPr>
        <p:spPr>
          <a:xfrm>
            <a:off x="3606800" y="2988733"/>
            <a:ext cx="389467" cy="321734"/>
          </a:xfrm>
          <a:custGeom>
            <a:avLst/>
            <a:gdLst>
              <a:gd name="connsiteX0" fmla="*/ 0 w 389467"/>
              <a:gd name="connsiteY0" fmla="*/ 321734 h 321734"/>
              <a:gd name="connsiteX1" fmla="*/ 110067 w 389467"/>
              <a:gd name="connsiteY1" fmla="*/ 118534 h 321734"/>
              <a:gd name="connsiteX2" fmla="*/ 389467 w 389467"/>
              <a:gd name="connsiteY2" fmla="*/ 0 h 321734"/>
            </a:gdLst>
            <a:ahLst/>
            <a:cxnLst>
              <a:cxn ang="0">
                <a:pos x="connsiteX0" y="connsiteY0"/>
              </a:cxn>
              <a:cxn ang="0">
                <a:pos x="connsiteX1" y="connsiteY1"/>
              </a:cxn>
              <a:cxn ang="0">
                <a:pos x="connsiteX2" y="connsiteY2"/>
              </a:cxn>
            </a:cxnLst>
            <a:rect l="l" t="t" r="r" b="b"/>
            <a:pathLst>
              <a:path w="389467" h="321734">
                <a:moveTo>
                  <a:pt x="0" y="321734"/>
                </a:moveTo>
                <a:cubicBezTo>
                  <a:pt x="22578" y="246945"/>
                  <a:pt x="45156" y="172156"/>
                  <a:pt x="110067" y="118534"/>
                </a:cubicBezTo>
                <a:cubicBezTo>
                  <a:pt x="174978" y="64912"/>
                  <a:pt x="282222" y="32456"/>
                  <a:pt x="389467" y="0"/>
                </a:cubicBezTo>
              </a:path>
            </a:pathLst>
          </a:custGeom>
          <a:noFill/>
          <a:ln>
            <a:solidFill>
              <a:schemeClr val="accent2"/>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DCE1BC-8B67-2863-DFCF-E10D5116FB70}"/>
                  </a:ext>
                </a:extLst>
              </p:cNvPr>
              <p:cNvSpPr txBox="1"/>
              <p:nvPr/>
            </p:nvSpPr>
            <p:spPr>
              <a:xfrm>
                <a:off x="4003456" y="2860102"/>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31</m:t>
                          </m:r>
                        </m:sub>
                      </m:sSub>
                    </m:oMath>
                  </m:oMathPara>
                </a14:m>
                <a:endParaRPr lang="en-US" sz="1400" dirty="0">
                  <a:solidFill>
                    <a:schemeClr val="accent2"/>
                  </a:solidFill>
                </a:endParaRPr>
              </a:p>
            </p:txBody>
          </p:sp>
        </mc:Choice>
        <mc:Fallback xmlns="">
          <p:sp>
            <p:nvSpPr>
              <p:cNvPr id="69" name="TextBox 68">
                <a:extLst>
                  <a:ext uri="{FF2B5EF4-FFF2-40B4-BE49-F238E27FC236}">
                    <a16:creationId xmlns:a16="http://schemas.microsoft.com/office/drawing/2014/main" id="{6FDCE1BC-8B67-2863-DFCF-E10D5116FB70}"/>
                  </a:ext>
                </a:extLst>
              </p:cNvPr>
              <p:cNvSpPr txBox="1">
                <a:spLocks noRot="1" noChangeAspect="1" noMove="1" noResize="1" noEditPoints="1" noAdjustHandles="1" noChangeArrowheads="1" noChangeShapeType="1" noTextEdit="1"/>
              </p:cNvSpPr>
              <p:nvPr/>
            </p:nvSpPr>
            <p:spPr>
              <a:xfrm>
                <a:off x="4003456" y="2860102"/>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p:bldP spid="68" grpId="0" animBg="1"/>
      <p:bldP spid="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This trivial strategy of choosing one point each from either side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Can we do better?</a:t>
                </a:r>
              </a:p>
              <a:p>
                <a:pPr>
                  <a:lnSpc>
                    <a:spcPts val="1900"/>
                  </a:lnSpc>
                  <a:spcBef>
                    <a:spcPts val="400"/>
                  </a:spcBef>
                  <a:spcAft>
                    <a:spcPts val="200"/>
                  </a:spcAft>
                </a:pPr>
                <a:r>
                  <a:rPr lang="en-US" sz="1600" dirty="0"/>
                  <a:t>May be – for upper tangent, can I go for connecting highest </a:t>
                </a:r>
                <a14:m>
                  <m:oMath xmlns:m="http://schemas.openxmlformats.org/officeDocument/2006/math">
                    <m:r>
                      <a:rPr lang="en-US" sz="1600" b="0" i="1" smtClean="0">
                        <a:latin typeface="Cambria Math" panose="02040503050406030204" pitchFamily="18" charset="0"/>
                      </a:rPr>
                      <m:t>𝑦</m:t>
                    </m:r>
                  </m:oMath>
                </a14:m>
                <a:r>
                  <a:rPr lang="en-US" sz="1600" dirty="0"/>
                  <a:t> coordinate points from either side?</a:t>
                </a:r>
              </a:p>
              <a:p>
                <a:pPr>
                  <a:lnSpc>
                    <a:spcPts val="1900"/>
                  </a:lnSpc>
                  <a:spcBef>
                    <a:spcPts val="400"/>
                  </a:spcBef>
                  <a:spcAft>
                    <a:spcPts val="200"/>
                  </a:spcAft>
                </a:pPr>
                <a:r>
                  <a:rPr lang="en-US" sz="1600" dirty="0"/>
                  <a:t>This will be constant time but not correct always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1"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6603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72" name="Group 71">
            <a:extLst>
              <a:ext uri="{FF2B5EF4-FFF2-40B4-BE49-F238E27FC236}">
                <a16:creationId xmlns:a16="http://schemas.microsoft.com/office/drawing/2014/main" id="{84CB946D-AC41-AB99-1025-898F74DE2A39}"/>
              </a:ext>
            </a:extLst>
          </p:cNvPr>
          <p:cNvGrpSpPr/>
          <p:nvPr/>
        </p:nvGrpSpPr>
        <p:grpSpPr>
          <a:xfrm>
            <a:off x="922299" y="1228103"/>
            <a:ext cx="5296354" cy="3360227"/>
            <a:chOff x="300628" y="1090007"/>
            <a:chExt cx="5296354" cy="3360227"/>
          </a:xfrm>
        </p:grpSpPr>
        <p:grpSp>
          <p:nvGrpSpPr>
            <p:cNvPr id="2" name="Group 1">
              <a:extLst>
                <a:ext uri="{FF2B5EF4-FFF2-40B4-BE49-F238E27FC236}">
                  <a16:creationId xmlns:a16="http://schemas.microsoft.com/office/drawing/2014/main" id="{7CFE78B0-D0B0-E800-B401-72178375834C}"/>
                </a:ext>
              </a:extLst>
            </p:cNvPr>
            <p:cNvGrpSpPr/>
            <p:nvPr/>
          </p:nvGrpSpPr>
          <p:grpSpPr>
            <a:xfrm>
              <a:off x="587838" y="2880186"/>
              <a:ext cx="1202006" cy="1099354"/>
              <a:chOff x="1070448" y="2403764"/>
              <a:chExt cx="1202006" cy="1099354"/>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3"/>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4"/>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5"/>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6"/>
                  <a:stretch>
                    <a:fillRect l="-9524" r="-9524"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a:stCxn id="3" idx="2"/>
              <a:endCxn id="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6" idx="7"/>
              <a:endCxn id="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5"/>
              <a:endCxn id="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3615576" y="1198811"/>
              <a:ext cx="1748941" cy="953592"/>
              <a:chOff x="1957465" y="637395"/>
              <a:chExt cx="1748941" cy="953592"/>
            </a:xfrm>
          </p:grpSpPr>
          <p:sp>
            <p:nvSpPr>
              <p:cNvPr id="36" name="Oval 35">
                <a:extLst>
                  <a:ext uri="{FF2B5EF4-FFF2-40B4-BE49-F238E27FC236}">
                    <a16:creationId xmlns:a16="http://schemas.microsoft.com/office/drawing/2014/main" id="{EADFA7CB-B159-97FF-72AF-0D3FC26AC397}"/>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a:endCxn id="3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5"/>
              <a:endCxn id="61"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7"/>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8"/>
                  <a:stretch>
                    <a:fillRect l="-20000" r="-10000" b="-14286"/>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0AAAC990-E555-06E0-D461-FFD0A254FB74}"/>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130F20D-D15D-0B26-FD76-1D4E8E011C0A}"/>
                </a:ext>
              </a:extLst>
            </p:cNvPr>
            <p:cNvCxnSpPr>
              <a:cxnSpLocks/>
              <a:stCxn id="61" idx="3"/>
              <a:endCxn id="3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0D933B3-9CEC-6AAD-7BF2-4C9868E412E4}"/>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1" name="TextBox 70">
                  <a:extLst>
                    <a:ext uri="{FF2B5EF4-FFF2-40B4-BE49-F238E27FC236}">
                      <a16:creationId xmlns:a16="http://schemas.microsoft.com/office/drawing/2014/main" id="{C0D933B3-9CEC-6AAD-7BF2-4C9868E412E4}"/>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9"/>
                  <a:stretch>
                    <a:fillRect l="-20000" r="-5000" b="-15000"/>
                  </a:stretch>
                </a:blipFill>
              </p:spPr>
              <p:txBody>
                <a:bodyPr/>
                <a:lstStyle/>
                <a:p>
                  <a:r>
                    <a:rPr lang="en-US">
                      <a:noFill/>
                    </a:rPr>
                    <a:t> </a:t>
                  </a:r>
                </a:p>
              </p:txBody>
            </p:sp>
          </mc:Fallback>
        </mc:AlternateContent>
      </p:gr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0"/>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a:endCxn id="36" idx="1"/>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1"/>
                <a:stretch>
                  <a:fillRect l="-14286" r="-9524"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888618-19EF-1EB6-3B0A-96DB89DCF786}"/>
              </a:ext>
            </a:extLst>
          </p:cNvPr>
          <p:cNvSpPr txBox="1"/>
          <p:nvPr/>
        </p:nvSpPr>
        <p:spPr>
          <a:xfrm>
            <a:off x="4493722" y="3817737"/>
            <a:ext cx="2179132" cy="738664"/>
          </a:xfrm>
          <a:prstGeom prst="rect">
            <a:avLst/>
          </a:prstGeom>
          <a:noFill/>
          <a:ln>
            <a:solidFill>
              <a:schemeClr val="tx1"/>
            </a:solidFill>
          </a:ln>
        </p:spPr>
        <p:txBody>
          <a:bodyPr wrap="square" rtlCol="0">
            <a:spAutoFit/>
          </a:bodyPr>
          <a:lstStyle/>
          <a:p>
            <a:r>
              <a:rPr lang="en-US" sz="1400" dirty="0"/>
              <a:t>Start with connecting two closest points to the midline on either side</a:t>
            </a:r>
          </a:p>
        </p:txBody>
      </p:sp>
      <p:sp>
        <p:nvSpPr>
          <p:cNvPr id="13" name="TextBox 12">
            <a:extLst>
              <a:ext uri="{FF2B5EF4-FFF2-40B4-BE49-F238E27FC236}">
                <a16:creationId xmlns:a16="http://schemas.microsoft.com/office/drawing/2014/main" id="{7E26F429-F0A5-7D6D-BFC6-0098A94008BF}"/>
              </a:ext>
            </a:extLst>
          </p:cNvPr>
          <p:cNvSpPr txBox="1"/>
          <p:nvPr/>
        </p:nvSpPr>
        <p:spPr>
          <a:xfrm>
            <a:off x="395063" y="1334071"/>
            <a:ext cx="1798249" cy="584775"/>
          </a:xfrm>
          <a:prstGeom prst="rect">
            <a:avLst/>
          </a:prstGeom>
          <a:noFill/>
          <a:ln>
            <a:solidFill>
              <a:schemeClr val="tx1"/>
            </a:solidFill>
          </a:ln>
        </p:spPr>
        <p:txBody>
          <a:bodyPr wrap="none" rtlCol="0">
            <a:spAutoFit/>
          </a:bodyPr>
          <a:lstStyle/>
          <a:p>
            <a:r>
              <a:rPr lang="en-US" sz="1600" dirty="0"/>
              <a:t>Connecting highest</a:t>
            </a:r>
          </a:p>
          <a:p>
            <a:r>
              <a:rPr lang="en-US" sz="1600" dirty="0"/>
              <a:t>y-coordinate points</a:t>
            </a:r>
          </a:p>
        </p:txBody>
      </p:sp>
      <p:cxnSp>
        <p:nvCxnSpPr>
          <p:cNvPr id="20" name="Straight Connector 19">
            <a:extLst>
              <a:ext uri="{FF2B5EF4-FFF2-40B4-BE49-F238E27FC236}">
                <a16:creationId xmlns:a16="http://schemas.microsoft.com/office/drawing/2014/main" id="{6ABFAAE9-5F84-C0BD-2768-BF952C61B609}"/>
              </a:ext>
            </a:extLst>
          </p:cNvPr>
          <p:cNvCxnSpPr>
            <a:cxnSpLocks/>
          </p:cNvCxnSpPr>
          <p:nvPr/>
        </p:nvCxnSpPr>
        <p:spPr>
          <a:xfrm flipV="1">
            <a:off x="1950760" y="1350087"/>
            <a:ext cx="3448884" cy="168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994686-54B2-1778-E5B8-3FBD720ABBD5}"/>
              </a:ext>
            </a:extLst>
          </p:cNvPr>
          <p:cNvCxnSpPr>
            <a:cxnSpLocks/>
          </p:cNvCxnSpPr>
          <p:nvPr/>
        </p:nvCxnSpPr>
        <p:spPr>
          <a:xfrm flipV="1">
            <a:off x="470019" y="3031462"/>
            <a:ext cx="1480741" cy="71159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BB9631C-1D11-B5B3-1B29-2F6E35433DD6}"/>
              </a:ext>
            </a:extLst>
          </p:cNvPr>
          <p:cNvCxnSpPr>
            <a:cxnSpLocks/>
          </p:cNvCxnSpPr>
          <p:nvPr/>
        </p:nvCxnSpPr>
        <p:spPr>
          <a:xfrm flipV="1">
            <a:off x="5431464" y="897308"/>
            <a:ext cx="824057" cy="439599"/>
          </a:xfrm>
          <a:prstGeom prst="line">
            <a:avLst/>
          </a:prstGeom>
          <a:ln w="127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83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2" grpId="0"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3"/>
                <a:stretch>
                  <a:fillRect l="-16667" r="-4167" b="-2222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4A5EFAE-6EE6-1401-6D5A-EF95B732879B}"/>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FF5013-A924-A26E-F3AF-60E1A69D326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15" name="TextBox 14">
                <a:extLst>
                  <a:ext uri="{FF2B5EF4-FFF2-40B4-BE49-F238E27FC236}">
                    <a16:creationId xmlns:a16="http://schemas.microsoft.com/office/drawing/2014/main" id="{85FF5013-A924-A26E-F3AF-60E1A69D326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5"/>
                <a:stretch>
                  <a:fillRect l="-14286" r="-9524" b="-2000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F46AAE3-A9D5-C609-FC07-AD7CBE7E4344}"/>
              </a:ext>
            </a:extLst>
          </p:cNvPr>
          <p:cNvCxnSpPr>
            <a:cxnSpLocks/>
          </p:cNvCxnSpPr>
          <p:nvPr/>
        </p:nvCxnSpPr>
        <p:spPr>
          <a:xfrm flipV="1">
            <a:off x="2366515" y="1336907"/>
            <a:ext cx="3064949" cy="218904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97C3B6-FC0F-266B-8E99-C8B1C028A1AC}"/>
                  </a:ext>
                </a:extLst>
              </p:cNvPr>
              <p:cNvSpPr txBox="1"/>
              <p:nvPr/>
            </p:nvSpPr>
            <p:spPr>
              <a:xfrm>
                <a:off x="4493722" y="3817737"/>
                <a:ext cx="1394745" cy="523220"/>
              </a:xfrm>
              <a:prstGeom prst="rect">
                <a:avLst/>
              </a:prstGeom>
              <a:noFill/>
              <a:ln>
                <a:solidFill>
                  <a:schemeClr val="tx1"/>
                </a:solidFill>
              </a:ln>
            </p:spPr>
            <p:txBody>
              <a:bodyPr wrap="square" rtlCol="0">
                <a:spAutoFit/>
              </a:bodyPr>
              <a:lstStyle/>
              <a:p>
                <a:r>
                  <a:rPr lang="en-US" sz="1400" dirty="0"/>
                  <a:t>Move clockwise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1" name="TextBox 30">
                <a:extLst>
                  <a:ext uri="{FF2B5EF4-FFF2-40B4-BE49-F238E27FC236}">
                    <a16:creationId xmlns:a16="http://schemas.microsoft.com/office/drawing/2014/main" id="{7997C3B6-FC0F-266B-8E99-C8B1C028A1AC}"/>
                  </a:ext>
                </a:extLst>
              </p:cNvPr>
              <p:cNvSpPr txBox="1">
                <a:spLocks noRot="1" noChangeAspect="1" noMove="1" noResize="1" noEditPoints="1" noAdjustHandles="1" noChangeArrowheads="1" noChangeShapeType="1" noTextEdit="1"/>
              </p:cNvSpPr>
              <p:nvPr/>
            </p:nvSpPr>
            <p:spPr>
              <a:xfrm>
                <a:off x="4493722" y="3817737"/>
                <a:ext cx="1394745" cy="523220"/>
              </a:xfrm>
              <a:prstGeom prst="rect">
                <a:avLst/>
              </a:prstGeom>
              <a:blipFill>
                <a:blip r:embed="rId6"/>
                <a:stretch>
                  <a:fillRect l="-893" t="-2326" b="-11628"/>
                </a:stretch>
              </a:blipFill>
              <a:ln>
                <a:solidFill>
                  <a:schemeClr val="tx1"/>
                </a:solid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B4033BB7-C4EB-8AEC-F4B0-1802DDEB3920}"/>
              </a:ext>
            </a:extLst>
          </p:cNvPr>
          <p:cNvGrpSpPr/>
          <p:nvPr/>
        </p:nvGrpSpPr>
        <p:grpSpPr>
          <a:xfrm>
            <a:off x="922299" y="1228103"/>
            <a:ext cx="5296354" cy="3360227"/>
            <a:chOff x="300628" y="1090007"/>
            <a:chExt cx="5296354" cy="3360227"/>
          </a:xfrm>
        </p:grpSpPr>
        <p:grpSp>
          <p:nvGrpSpPr>
            <p:cNvPr id="76" name="Group 75">
              <a:extLst>
                <a:ext uri="{FF2B5EF4-FFF2-40B4-BE49-F238E27FC236}">
                  <a16:creationId xmlns:a16="http://schemas.microsoft.com/office/drawing/2014/main" id="{62661837-76E0-B25A-DCBE-CBE066FEFE03}"/>
                </a:ext>
              </a:extLst>
            </p:cNvPr>
            <p:cNvGrpSpPr/>
            <p:nvPr/>
          </p:nvGrpSpPr>
          <p:grpSpPr>
            <a:xfrm>
              <a:off x="587838" y="2880186"/>
              <a:ext cx="1202006" cy="1099354"/>
              <a:chOff x="1070448" y="2403764"/>
              <a:chExt cx="1202006" cy="1099354"/>
            </a:xfrm>
          </p:grpSpPr>
          <p:sp>
            <p:nvSpPr>
              <p:cNvPr id="100" name="Oval 99">
                <a:extLst>
                  <a:ext uri="{FF2B5EF4-FFF2-40B4-BE49-F238E27FC236}">
                    <a16:creationId xmlns:a16="http://schemas.microsoft.com/office/drawing/2014/main" id="{39F4262B-206A-826E-3774-57798D0D02C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4FEE5-F282-DBAE-34C3-88ABAA959671}"/>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A55001B-194A-F336-2D0C-3FFB1FD75F04}"/>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34291D-00EB-AE50-C0DF-BD8BD8AA73A0}"/>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157E9D0-8B4F-1A20-76F8-5A36040C8201}"/>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77" name="TextBox 76">
                  <a:extLst>
                    <a:ext uri="{FF2B5EF4-FFF2-40B4-BE49-F238E27FC236}">
                      <a16:creationId xmlns:a16="http://schemas.microsoft.com/office/drawing/2014/main" id="{A157E9D0-8B4F-1A20-76F8-5A36040C8201}"/>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79D0EFD-9D8B-D5BC-9024-8CDE3F34247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78" name="TextBox 77">
                  <a:extLst>
                    <a:ext uri="{FF2B5EF4-FFF2-40B4-BE49-F238E27FC236}">
                      <a16:creationId xmlns:a16="http://schemas.microsoft.com/office/drawing/2014/main" id="{B79D0EFD-9D8B-D5BC-9024-8CDE3F34247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D683808-38F1-AF08-DAD1-51E0FFF3976E}"/>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79" name="TextBox 78">
                  <a:extLst>
                    <a:ext uri="{FF2B5EF4-FFF2-40B4-BE49-F238E27FC236}">
                      <a16:creationId xmlns:a16="http://schemas.microsoft.com/office/drawing/2014/main" id="{6D683808-38F1-AF08-DAD1-51E0FFF3976E}"/>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C3AFF43-38B3-8F4B-78C9-D462BB7DEE83}"/>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80" name="TextBox 79">
                  <a:extLst>
                    <a:ext uri="{FF2B5EF4-FFF2-40B4-BE49-F238E27FC236}">
                      <a16:creationId xmlns:a16="http://schemas.microsoft.com/office/drawing/2014/main" id="{3C3AFF43-38B3-8F4B-78C9-D462BB7DEE83}"/>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81" name="Straight Connector 80">
              <a:extLst>
                <a:ext uri="{FF2B5EF4-FFF2-40B4-BE49-F238E27FC236}">
                  <a16:creationId xmlns:a16="http://schemas.microsoft.com/office/drawing/2014/main" id="{7883EF76-DEB9-EDAB-6275-AC47AF15C4E1}"/>
                </a:ext>
              </a:extLst>
            </p:cNvPr>
            <p:cNvCxnSpPr>
              <a:cxnSpLocks/>
              <a:stCxn id="100" idx="2"/>
              <a:endCxn id="102"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6337F17C-AF90-7751-6B7E-493D0614B42A}"/>
                </a:ext>
              </a:extLst>
            </p:cNvPr>
            <p:cNvCxnSpPr>
              <a:cxnSpLocks/>
              <a:stCxn id="100" idx="0"/>
              <a:endCxn id="101"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80D5642-86A2-2099-F26D-875D198370B9}"/>
                </a:ext>
              </a:extLst>
            </p:cNvPr>
            <p:cNvCxnSpPr>
              <a:cxnSpLocks/>
              <a:stCxn id="101" idx="7"/>
              <a:endCxn id="103"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29635CD-25DC-C5A3-4F59-9B6D3608A79C}"/>
                </a:ext>
              </a:extLst>
            </p:cNvPr>
            <p:cNvCxnSpPr>
              <a:cxnSpLocks/>
              <a:stCxn id="102" idx="5"/>
              <a:endCxn id="103"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6DF3F97F-482D-B96D-D33B-8D5B93FE71D2}"/>
                </a:ext>
              </a:extLst>
            </p:cNvPr>
            <p:cNvGrpSpPr/>
            <p:nvPr/>
          </p:nvGrpSpPr>
          <p:grpSpPr>
            <a:xfrm>
              <a:off x="3615576" y="1198811"/>
              <a:ext cx="1748941" cy="953592"/>
              <a:chOff x="1957465" y="637395"/>
              <a:chExt cx="1748941" cy="953592"/>
            </a:xfrm>
          </p:grpSpPr>
          <p:sp>
            <p:nvSpPr>
              <p:cNvPr id="97" name="Oval 96">
                <a:extLst>
                  <a:ext uri="{FF2B5EF4-FFF2-40B4-BE49-F238E27FC236}">
                    <a16:creationId xmlns:a16="http://schemas.microsoft.com/office/drawing/2014/main" id="{ED696A0A-CCE6-D34E-880F-A52DD290EEB3}"/>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73EF18A-AED7-ACEF-16A7-BF9F13456B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1835F55-3CA7-840F-48CF-74E4F1F9B33C}"/>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Connector 85">
              <a:extLst>
                <a:ext uri="{FF2B5EF4-FFF2-40B4-BE49-F238E27FC236}">
                  <a16:creationId xmlns:a16="http://schemas.microsoft.com/office/drawing/2014/main" id="{3C6BC1C7-B9C2-ED52-1DF9-71787BDA41B6}"/>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92D12BF-61E7-1671-9771-AFECD9E5166D}"/>
                </a:ext>
              </a:extLst>
            </p:cNvPr>
            <p:cNvCxnSpPr>
              <a:cxnSpLocks/>
              <a:stCxn id="98" idx="1"/>
              <a:endCxn id="97"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4AF80B1-589B-2D5A-958E-2F73FB924F79}"/>
                </a:ext>
              </a:extLst>
            </p:cNvPr>
            <p:cNvCxnSpPr>
              <a:cxnSpLocks/>
              <a:stCxn id="99" idx="5"/>
              <a:endCxn id="9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66BDE7E-BDC6-C944-3D46-93E98DEC7F2B}"/>
                </a:ext>
              </a:extLst>
            </p:cNvPr>
            <p:cNvCxnSpPr>
              <a:cxnSpLocks/>
              <a:stCxn id="98" idx="7"/>
              <a:endCxn id="9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5D346A7-79FA-9999-B90B-97991240E918}"/>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90" name="TextBox 89">
                  <a:extLst>
                    <a:ext uri="{FF2B5EF4-FFF2-40B4-BE49-F238E27FC236}">
                      <a16:creationId xmlns:a16="http://schemas.microsoft.com/office/drawing/2014/main" id="{95D346A7-79FA-9999-B90B-97991240E918}"/>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87B54E4-97EC-4504-D565-D7E64E8C7365}"/>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91" name="TextBox 90">
                  <a:extLst>
                    <a:ext uri="{FF2B5EF4-FFF2-40B4-BE49-F238E27FC236}">
                      <a16:creationId xmlns:a16="http://schemas.microsoft.com/office/drawing/2014/main" id="{F87B54E4-97EC-4504-D565-D7E64E8C7365}"/>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F4F8DB42-F6E9-9121-25AC-E691C4002216}"/>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03970E0-B7CB-CBF0-21FC-676C2627E70B}"/>
                </a:ext>
              </a:extLst>
            </p:cNvPr>
            <p:cNvCxnSpPr>
              <a:cxnSpLocks/>
              <a:stCxn id="92" idx="3"/>
              <a:endCxn id="97"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47D238-2465-B756-396E-7375DB22DD7A}"/>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96" name="TextBox 95">
                  <a:extLst>
                    <a:ext uri="{FF2B5EF4-FFF2-40B4-BE49-F238E27FC236}">
                      <a16:creationId xmlns:a16="http://schemas.microsoft.com/office/drawing/2014/main" id="{1D47D238-2465-B756-396E-7375DB22DD7A}"/>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57075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a:t>
            </a:r>
            <a:r>
              <a:rPr lang="en-US" sz="2400" dirty="0">
                <a:solidFill>
                  <a:srgbClr val="FF0000"/>
                </a:solidFill>
              </a:rPr>
              <a:t>In What Order?</a:t>
            </a:r>
            <a:endParaRPr sz="2400" dirty="0">
              <a:solidFill>
                <a:srgbClr val="FF0000"/>
              </a:solidFill>
            </a:endParaRPr>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81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731792"/>
            <a:ext cx="2299667" cy="129967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 </m:t>
                    </m:r>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b="-6494"/>
                </a:stretch>
              </a:blipFill>
              <a:ln>
                <a:solidFill>
                  <a:schemeClr val="tx1"/>
                </a:solidFill>
              </a:ln>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792303-A79A-FFD8-BB69-B4BC21A66C9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27" name="TextBox 26">
                <a:extLst>
                  <a:ext uri="{FF2B5EF4-FFF2-40B4-BE49-F238E27FC236}">
                    <a16:creationId xmlns:a16="http://schemas.microsoft.com/office/drawing/2014/main" id="{D2792303-A79A-FFD8-BB69-B4BC21A66C9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ACB0D55-4832-49B8-8053-C498ACDBDE0C}"/>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30" name="TextBox 29">
                <a:extLst>
                  <a:ext uri="{FF2B5EF4-FFF2-40B4-BE49-F238E27FC236}">
                    <a16:creationId xmlns:a16="http://schemas.microsoft.com/office/drawing/2014/main" id="{7ACB0D55-4832-49B8-8053-C498ACDBDE0C}"/>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64C33-D6D4-4011-9444-FD4DDCC49DFA}"/>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31" name="TextBox 30">
                <a:extLst>
                  <a:ext uri="{FF2B5EF4-FFF2-40B4-BE49-F238E27FC236}">
                    <a16:creationId xmlns:a16="http://schemas.microsoft.com/office/drawing/2014/main" id="{91F64C33-D6D4-4011-9444-FD4DDCC49DFA}"/>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6"/>
                <a:stretch>
                  <a:fillRect l="-16667" r="-4167" b="-2777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F1F2414-A28C-FD69-0085-6A73F0A188FC}"/>
              </a:ext>
            </a:extLst>
          </p:cNvPr>
          <p:cNvGrpSpPr/>
          <p:nvPr/>
        </p:nvGrpSpPr>
        <p:grpSpPr>
          <a:xfrm>
            <a:off x="922299" y="1228103"/>
            <a:ext cx="5296354" cy="3360227"/>
            <a:chOff x="300628" y="1090007"/>
            <a:chExt cx="5296354" cy="3360227"/>
          </a:xfrm>
        </p:grpSpPr>
        <p:grpSp>
          <p:nvGrpSpPr>
            <p:cNvPr id="34" name="Group 33">
              <a:extLst>
                <a:ext uri="{FF2B5EF4-FFF2-40B4-BE49-F238E27FC236}">
                  <a16:creationId xmlns:a16="http://schemas.microsoft.com/office/drawing/2014/main" id="{57505D9C-C332-2C38-7244-9F95DA91C41E}"/>
                </a:ext>
              </a:extLst>
            </p:cNvPr>
            <p:cNvGrpSpPr/>
            <p:nvPr/>
          </p:nvGrpSpPr>
          <p:grpSpPr>
            <a:xfrm>
              <a:off x="587838" y="2880186"/>
              <a:ext cx="1202006" cy="1099354"/>
              <a:chOff x="1070448" y="2403764"/>
              <a:chExt cx="1202006" cy="1099354"/>
            </a:xfrm>
          </p:grpSpPr>
          <p:sp>
            <p:nvSpPr>
              <p:cNvPr id="69" name="Oval 68">
                <a:extLst>
                  <a:ext uri="{FF2B5EF4-FFF2-40B4-BE49-F238E27FC236}">
                    <a16:creationId xmlns:a16="http://schemas.microsoft.com/office/drawing/2014/main" id="{9A7E9AA1-C8B7-F3AA-826D-2A4B052A737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9D762-1928-DDC6-4F23-4D6A885B9613}"/>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067E1FD-E832-32C7-C727-AB0EFC008093}"/>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5B1D8D-D2A2-66F4-DFA3-5662B41A22A2}"/>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D965A8F-8A37-E8D7-3CA2-BA64CA6BCB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8" name="TextBox 37">
                  <a:extLst>
                    <a:ext uri="{FF2B5EF4-FFF2-40B4-BE49-F238E27FC236}">
                      <a16:creationId xmlns:a16="http://schemas.microsoft.com/office/drawing/2014/main" id="{3D965A8F-8A37-E8D7-3CA2-BA64CA6BCB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E895F8-FE53-AD66-31DF-54E053AAD566}"/>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0" name="TextBox 39">
                  <a:extLst>
                    <a:ext uri="{FF2B5EF4-FFF2-40B4-BE49-F238E27FC236}">
                      <a16:creationId xmlns:a16="http://schemas.microsoft.com/office/drawing/2014/main" id="{5EE895F8-FE53-AD66-31DF-54E053AAD566}"/>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11C9A60-BDD9-4F6C-CE8D-E5B58AF3C029}"/>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2" name="TextBox 41">
                  <a:extLst>
                    <a:ext uri="{FF2B5EF4-FFF2-40B4-BE49-F238E27FC236}">
                      <a16:creationId xmlns:a16="http://schemas.microsoft.com/office/drawing/2014/main" id="{811C9A60-BDD9-4F6C-CE8D-E5B58AF3C029}"/>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D2BE0E3-84AA-5899-99CE-9806D3E6119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3" name="TextBox 42">
                  <a:extLst>
                    <a:ext uri="{FF2B5EF4-FFF2-40B4-BE49-F238E27FC236}">
                      <a16:creationId xmlns:a16="http://schemas.microsoft.com/office/drawing/2014/main" id="{DD2BE0E3-84AA-5899-99CE-9806D3E6119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9727CEA-DA4B-C7C7-5934-6017FA0E0D9E}"/>
                </a:ext>
              </a:extLst>
            </p:cNvPr>
            <p:cNvCxnSpPr>
              <a:cxnSpLocks/>
              <a:stCxn id="69" idx="2"/>
              <a:endCxn id="73"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A619D3-DE3C-4FA0-6503-A9B0A4A45913}"/>
                </a:ext>
              </a:extLst>
            </p:cNvPr>
            <p:cNvCxnSpPr>
              <a:cxnSpLocks/>
              <a:stCxn id="69" idx="0"/>
              <a:endCxn id="70"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C2D655-E415-DE31-CE5B-84BA6599BEB7}"/>
                </a:ext>
              </a:extLst>
            </p:cNvPr>
            <p:cNvCxnSpPr>
              <a:cxnSpLocks/>
              <a:stCxn id="70" idx="7"/>
              <a:endCxn id="74"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988C8C-032D-E015-5E75-2AF3F12FB817}"/>
                </a:ext>
              </a:extLst>
            </p:cNvPr>
            <p:cNvCxnSpPr>
              <a:cxnSpLocks/>
              <a:stCxn id="73" idx="5"/>
              <a:endCxn id="74"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001552FF-5C5E-E7AD-EDCC-5D1FCB4AD5ED}"/>
                </a:ext>
              </a:extLst>
            </p:cNvPr>
            <p:cNvGrpSpPr/>
            <p:nvPr/>
          </p:nvGrpSpPr>
          <p:grpSpPr>
            <a:xfrm>
              <a:off x="3615576" y="1198811"/>
              <a:ext cx="1748941" cy="953592"/>
              <a:chOff x="1957465" y="637395"/>
              <a:chExt cx="1748941" cy="953592"/>
            </a:xfrm>
          </p:grpSpPr>
          <p:sp>
            <p:nvSpPr>
              <p:cNvPr id="66" name="Oval 65">
                <a:extLst>
                  <a:ext uri="{FF2B5EF4-FFF2-40B4-BE49-F238E27FC236}">
                    <a16:creationId xmlns:a16="http://schemas.microsoft.com/office/drawing/2014/main" id="{E6BECB11-18C7-31F8-7B9B-49613B2E04F0}"/>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FCD53-DBD2-666E-191B-D37ABAD1893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A8FCE5E-630B-1791-E31E-DE1789BAF7E2}"/>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92C74D32-8877-70BA-8610-8ECA851AE96B}"/>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2096B98-4925-5C97-CB42-91B21AC2E0B8}"/>
                </a:ext>
              </a:extLst>
            </p:cNvPr>
            <p:cNvCxnSpPr>
              <a:cxnSpLocks/>
              <a:stCxn id="67" idx="1"/>
              <a:endCxn id="6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315D6D4-424A-E5B3-F556-19A905CEF79B}"/>
                </a:ext>
              </a:extLst>
            </p:cNvPr>
            <p:cNvCxnSpPr>
              <a:cxnSpLocks/>
              <a:stCxn id="68" idx="5"/>
              <a:endCxn id="6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DFEED8-6A13-96C7-F32F-A408229B3358}"/>
                </a:ext>
              </a:extLst>
            </p:cNvPr>
            <p:cNvCxnSpPr>
              <a:cxnSpLocks/>
              <a:stCxn id="67" idx="7"/>
              <a:endCxn id="68"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5EBAA0-D7DF-F0F6-FC76-2B1C18A4ED2A}"/>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9" name="TextBox 58">
                  <a:extLst>
                    <a:ext uri="{FF2B5EF4-FFF2-40B4-BE49-F238E27FC236}">
                      <a16:creationId xmlns:a16="http://schemas.microsoft.com/office/drawing/2014/main" id="{635EBAA0-D7DF-F0F6-FC76-2B1C18A4ED2A}"/>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43895CA-4A73-4A76-5C8E-4B60874E1899}"/>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0" name="TextBox 59">
                  <a:extLst>
                    <a:ext uri="{FF2B5EF4-FFF2-40B4-BE49-F238E27FC236}">
                      <a16:creationId xmlns:a16="http://schemas.microsoft.com/office/drawing/2014/main" id="{143895CA-4A73-4A76-5C8E-4B60874E1899}"/>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95CEBE4E-86B7-0413-C398-7556D9F1BB48}"/>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EC94C85-CFA8-E632-CC0D-325C8FA018FA}"/>
                </a:ext>
              </a:extLst>
            </p:cNvPr>
            <p:cNvCxnSpPr>
              <a:cxnSpLocks/>
              <a:stCxn id="62" idx="3"/>
              <a:endCxn id="6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8BB846D-C0F9-4767-2D85-6FDBE28E0CA8}"/>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5" name="TextBox 64">
                  <a:extLst>
                    <a:ext uri="{FF2B5EF4-FFF2-40B4-BE49-F238E27FC236}">
                      <a16:creationId xmlns:a16="http://schemas.microsoft.com/office/drawing/2014/main" id="{18BB846D-C0F9-4767-2D85-6FDBE28E0CA8}"/>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3486B83-8BDC-528D-93D0-7B28BE7503B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5" name="TextBox 74">
                <a:extLst>
                  <a:ext uri="{FF2B5EF4-FFF2-40B4-BE49-F238E27FC236}">
                    <a16:creationId xmlns:a16="http://schemas.microsoft.com/office/drawing/2014/main" id="{A3486B83-8BDC-528D-93D0-7B28BE7503B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4"/>
                <a:stretch>
                  <a:fillRect l="-14286" r="-9524" b="-20000"/>
                </a:stretch>
              </a:blipFill>
            </p:spPr>
            <p:txBody>
              <a:bodyPr/>
              <a:lstStyle/>
              <a:p>
                <a:r>
                  <a:rPr lang="en-US">
                    <a:noFill/>
                  </a:rPr>
                  <a:t> </a:t>
                </a:r>
              </a:p>
            </p:txBody>
          </p:sp>
        </mc:Fallback>
      </mc:AlternateContent>
    </p:spTree>
    <p:extLst>
      <p:ext uri="{BB962C8B-B14F-4D97-AF65-F5344CB8AC3E}">
        <p14:creationId xmlns:p14="http://schemas.microsoft.com/office/powerpoint/2010/main" val="2374689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336907"/>
            <a:ext cx="3480704" cy="169455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3"/>
                <a:stretch>
                  <a:fillRect l="-524" t="-1667" b="-6667"/>
                </a:stretch>
              </a:blipFill>
              <a:ln>
                <a:solidFill>
                  <a:schemeClr val="tx1"/>
                </a:solidFill>
              </a:ln>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4290DF-885F-C0D2-B728-E066299ADBD1}"/>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14" name="TextBox 13">
                <a:extLst>
                  <a:ext uri="{FF2B5EF4-FFF2-40B4-BE49-F238E27FC236}">
                    <a16:creationId xmlns:a16="http://schemas.microsoft.com/office/drawing/2014/main" id="{AA4290DF-885F-C0D2-B728-E066299ADBD1}"/>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4"/>
                <a:stretch>
                  <a:fillRect l="-16667" r="-4167" b="-29412"/>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8F263A9-09F3-F3EF-D290-DCD93B147789}"/>
              </a:ext>
            </a:extLst>
          </p:cNvPr>
          <p:cNvGrpSpPr/>
          <p:nvPr/>
        </p:nvGrpSpPr>
        <p:grpSpPr>
          <a:xfrm>
            <a:off x="922299" y="1228103"/>
            <a:ext cx="5296354" cy="3360227"/>
            <a:chOff x="300628" y="1090007"/>
            <a:chExt cx="5296354" cy="3360227"/>
          </a:xfrm>
        </p:grpSpPr>
        <p:grpSp>
          <p:nvGrpSpPr>
            <p:cNvPr id="25" name="Group 24">
              <a:extLst>
                <a:ext uri="{FF2B5EF4-FFF2-40B4-BE49-F238E27FC236}">
                  <a16:creationId xmlns:a16="http://schemas.microsoft.com/office/drawing/2014/main" id="{D5C9C943-3E8C-339F-D9D2-7131C947391C}"/>
                </a:ext>
              </a:extLst>
            </p:cNvPr>
            <p:cNvGrpSpPr/>
            <p:nvPr/>
          </p:nvGrpSpPr>
          <p:grpSpPr>
            <a:xfrm>
              <a:off x="587838" y="2880186"/>
              <a:ext cx="1202006" cy="1099354"/>
              <a:chOff x="1070448" y="2403764"/>
              <a:chExt cx="1202006" cy="1099354"/>
            </a:xfrm>
          </p:grpSpPr>
          <p:sp>
            <p:nvSpPr>
              <p:cNvPr id="66" name="Oval 65">
                <a:extLst>
                  <a:ext uri="{FF2B5EF4-FFF2-40B4-BE49-F238E27FC236}">
                    <a16:creationId xmlns:a16="http://schemas.microsoft.com/office/drawing/2014/main" id="{80ADB7CF-B330-22E4-372D-FB57B510E79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ECA9EEA-9B87-67EB-E873-5F183C2410B2}"/>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50EA4B-D35F-AFBD-871B-9397816CA1B1}"/>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33AE4CD-BE27-711E-D29B-06E492FDFED4}"/>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C6AC7D-E6B8-5999-08D4-95485E6F66EC}"/>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1" name="TextBox 30">
                  <a:extLst>
                    <a:ext uri="{FF2B5EF4-FFF2-40B4-BE49-F238E27FC236}">
                      <a16:creationId xmlns:a16="http://schemas.microsoft.com/office/drawing/2014/main" id="{25C6AC7D-E6B8-5999-08D4-95485E6F66EC}"/>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85BB7E-C0D4-6588-30CE-4F161C6D26FF}"/>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33" name="TextBox 32">
                  <a:extLst>
                    <a:ext uri="{FF2B5EF4-FFF2-40B4-BE49-F238E27FC236}">
                      <a16:creationId xmlns:a16="http://schemas.microsoft.com/office/drawing/2014/main" id="{4185BB7E-C0D4-6588-30CE-4F161C6D26FF}"/>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263409-9F7E-28FF-E18C-DEFE7987687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34" name="TextBox 33">
                  <a:extLst>
                    <a:ext uri="{FF2B5EF4-FFF2-40B4-BE49-F238E27FC236}">
                      <a16:creationId xmlns:a16="http://schemas.microsoft.com/office/drawing/2014/main" id="{49263409-9F7E-28FF-E18C-DEFE7987687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A43EB3B-4FF4-2ECF-0033-C28484F7F99F}"/>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38" name="TextBox 37">
                  <a:extLst>
                    <a:ext uri="{FF2B5EF4-FFF2-40B4-BE49-F238E27FC236}">
                      <a16:creationId xmlns:a16="http://schemas.microsoft.com/office/drawing/2014/main" id="{CA43EB3B-4FF4-2ECF-0033-C28484F7F99F}"/>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ACD2765B-D75A-4B73-E949-C6FFE1C8B831}"/>
                </a:ext>
              </a:extLst>
            </p:cNvPr>
            <p:cNvCxnSpPr>
              <a:cxnSpLocks/>
              <a:stCxn id="66" idx="2"/>
              <a:endCxn id="6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14D8135-0955-B398-02A4-131C2FB46D3F}"/>
                </a:ext>
              </a:extLst>
            </p:cNvPr>
            <p:cNvCxnSpPr>
              <a:cxnSpLocks/>
              <a:stCxn id="66" idx="0"/>
              <a:endCxn id="6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2162CF5-02C6-6F24-1419-C5F42DD90134}"/>
                </a:ext>
              </a:extLst>
            </p:cNvPr>
            <p:cNvCxnSpPr>
              <a:cxnSpLocks/>
              <a:stCxn id="67" idx="7"/>
              <a:endCxn id="6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66A7D8F-450C-F174-3D4B-1C5F7C7CA02B}"/>
                </a:ext>
              </a:extLst>
            </p:cNvPr>
            <p:cNvCxnSpPr>
              <a:cxnSpLocks/>
              <a:stCxn id="68" idx="5"/>
              <a:endCxn id="6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4E858CC8-4572-B38E-5388-CEFE6749626A}"/>
                </a:ext>
              </a:extLst>
            </p:cNvPr>
            <p:cNvGrpSpPr/>
            <p:nvPr/>
          </p:nvGrpSpPr>
          <p:grpSpPr>
            <a:xfrm>
              <a:off x="3615576" y="1198811"/>
              <a:ext cx="1748941" cy="953592"/>
              <a:chOff x="1957465" y="637395"/>
              <a:chExt cx="1748941" cy="953592"/>
            </a:xfrm>
          </p:grpSpPr>
          <p:sp>
            <p:nvSpPr>
              <p:cNvPr id="62" name="Oval 61">
                <a:extLst>
                  <a:ext uri="{FF2B5EF4-FFF2-40B4-BE49-F238E27FC236}">
                    <a16:creationId xmlns:a16="http://schemas.microsoft.com/office/drawing/2014/main" id="{068E148B-5AE8-145B-1D13-5002EA90CAA4}"/>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590369A-2768-FA01-7F27-A02E8C804A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85634C0-FB71-6D4C-5A3F-FCA304AC0FC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Connector 47">
              <a:extLst>
                <a:ext uri="{FF2B5EF4-FFF2-40B4-BE49-F238E27FC236}">
                  <a16:creationId xmlns:a16="http://schemas.microsoft.com/office/drawing/2014/main" id="{58C5920D-B515-C357-6DD2-4EDF652240FA}"/>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ED36A0-060F-77E0-9C4A-B93388D280A4}"/>
                </a:ext>
              </a:extLst>
            </p:cNvPr>
            <p:cNvCxnSpPr>
              <a:cxnSpLocks/>
              <a:stCxn id="64" idx="1"/>
              <a:endCxn id="62"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1278EB-ED29-0A6B-AE99-B6318A07D637}"/>
                </a:ext>
              </a:extLst>
            </p:cNvPr>
            <p:cNvCxnSpPr>
              <a:cxnSpLocks/>
              <a:stCxn id="65" idx="5"/>
              <a:endCxn id="5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232C50E-FA8D-FC31-5D19-4EDE1DEA6F31}"/>
                </a:ext>
              </a:extLst>
            </p:cNvPr>
            <p:cNvCxnSpPr>
              <a:cxnSpLocks/>
              <a:stCxn id="64" idx="7"/>
              <a:endCxn id="6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D901A8-6A20-9714-A132-BBDD51438A33}"/>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6" name="TextBox 55">
                  <a:extLst>
                    <a:ext uri="{FF2B5EF4-FFF2-40B4-BE49-F238E27FC236}">
                      <a16:creationId xmlns:a16="http://schemas.microsoft.com/office/drawing/2014/main" id="{8FD901A8-6A20-9714-A132-BBDD51438A33}"/>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5FEEC0D-92A9-FF9A-2541-618CC18FCA86}"/>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7" name="TextBox 56">
                  <a:extLst>
                    <a:ext uri="{FF2B5EF4-FFF2-40B4-BE49-F238E27FC236}">
                      <a16:creationId xmlns:a16="http://schemas.microsoft.com/office/drawing/2014/main" id="{25FEEC0D-92A9-FF9A-2541-618CC18FCA86}"/>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26DAE536-2BBF-BD34-798E-480C65EF677A}"/>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3C4AF1-C68D-1262-B048-CBAE553DE8C1}"/>
                </a:ext>
              </a:extLst>
            </p:cNvPr>
            <p:cNvCxnSpPr>
              <a:cxnSpLocks/>
              <a:stCxn id="58" idx="3"/>
              <a:endCxn id="62"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8918EE1-FDBE-FFC6-737A-B4F6337D7383}"/>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0" name="TextBox 59">
                  <a:extLst>
                    <a:ext uri="{FF2B5EF4-FFF2-40B4-BE49-F238E27FC236}">
                      <a16:creationId xmlns:a16="http://schemas.microsoft.com/office/drawing/2014/main" id="{18918EE1-FDBE-FFC6-737A-B4F6337D7383}"/>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C3089284-3CFB-04ED-FFE1-DF3C7052C87C}"/>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FD4FD27-E476-F5D8-FCCC-3494249256A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F0AA0D-31FE-B366-9DD3-60A6F2A19EF4}"/>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74" name="TextBox 73">
                <a:extLst>
                  <a:ext uri="{FF2B5EF4-FFF2-40B4-BE49-F238E27FC236}">
                    <a16:creationId xmlns:a16="http://schemas.microsoft.com/office/drawing/2014/main" id="{23F0AA0D-31FE-B366-9DD3-60A6F2A19EF4}"/>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2"/>
                <a:stretch>
                  <a:fillRect l="-16667" r="-4167" b="-22222"/>
                </a:stretch>
              </a:blipFill>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C85F7709-8AA4-63CD-27F9-44DF7E3AEA92}"/>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1E2200-1F1E-BA4D-8366-4BC9D0028409}"/>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76" name="TextBox 75">
                <a:extLst>
                  <a:ext uri="{FF2B5EF4-FFF2-40B4-BE49-F238E27FC236}">
                    <a16:creationId xmlns:a16="http://schemas.microsoft.com/office/drawing/2014/main" id="{881E2200-1F1E-BA4D-8366-4BC9D0028409}"/>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A8DA937-CC72-4B3D-1AFC-B6AC82BDB949}"/>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77" name="TextBox 76">
                <a:extLst>
                  <a:ext uri="{FF2B5EF4-FFF2-40B4-BE49-F238E27FC236}">
                    <a16:creationId xmlns:a16="http://schemas.microsoft.com/office/drawing/2014/main" id="{5A8DA937-CC72-4B3D-1AFC-B6AC82BDB949}"/>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4"/>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07F649B-3A2D-68A1-BD0A-DF60009FC61D}"/>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607F649B-3A2D-68A1-BD0A-DF60009FC61D}"/>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5"/>
                <a:stretch>
                  <a:fillRect l="-14286" r="-9524" b="-20000"/>
                </a:stretch>
              </a:blipFill>
            </p:spPr>
            <p:txBody>
              <a:bodyPr/>
              <a:lstStyle/>
              <a:p>
                <a:r>
                  <a:rPr lang="en-US">
                    <a:noFill/>
                  </a:rPr>
                  <a:t> </a:t>
                </a:r>
              </a:p>
            </p:txBody>
          </p:sp>
        </mc:Fallback>
      </mc:AlternateContent>
    </p:spTree>
    <p:extLst>
      <p:ext uri="{BB962C8B-B14F-4D97-AF65-F5344CB8AC3E}">
        <p14:creationId xmlns:p14="http://schemas.microsoft.com/office/powerpoint/2010/main" val="1290602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B46CC-9728-7896-7918-5FED259D42E7}"/>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endParaRPr lang="en-US" sz="1400" dirty="0"/>
              </a:p>
            </p:txBody>
          </p:sp>
        </mc:Choice>
        <mc:Fallback xmlns="">
          <p:sp>
            <p:nvSpPr>
              <p:cNvPr id="10" name="TextBox 9">
                <a:extLst>
                  <a:ext uri="{FF2B5EF4-FFF2-40B4-BE49-F238E27FC236}">
                    <a16:creationId xmlns:a16="http://schemas.microsoft.com/office/drawing/2014/main" id="{EF6B46CC-9728-7896-7918-5FED259D42E7}"/>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8D3212E-D910-4B1C-D264-EDC60CC7C5D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40" name="TextBox 39">
                <a:extLst>
                  <a:ext uri="{FF2B5EF4-FFF2-40B4-BE49-F238E27FC236}">
                    <a16:creationId xmlns:a16="http://schemas.microsoft.com/office/drawing/2014/main" id="{08D3212E-D910-4B1C-D264-EDC60CC7C5D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4"/>
                <a:stretch>
                  <a:fillRect l="-16667" r="-4167" b="-2222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CA6EF784-DE1F-8997-0129-7E05838ABC7E}"/>
              </a:ext>
            </a:extLst>
          </p:cNvPr>
          <p:cNvGrpSpPr/>
          <p:nvPr/>
        </p:nvGrpSpPr>
        <p:grpSpPr>
          <a:xfrm>
            <a:off x="922299" y="1228103"/>
            <a:ext cx="5296354" cy="3360227"/>
            <a:chOff x="300628" y="1090007"/>
            <a:chExt cx="5296354" cy="3360227"/>
          </a:xfrm>
        </p:grpSpPr>
        <p:grpSp>
          <p:nvGrpSpPr>
            <p:cNvPr id="43" name="Group 42">
              <a:extLst>
                <a:ext uri="{FF2B5EF4-FFF2-40B4-BE49-F238E27FC236}">
                  <a16:creationId xmlns:a16="http://schemas.microsoft.com/office/drawing/2014/main" id="{93CB610E-46EA-5853-2A0B-573A7F8964EF}"/>
                </a:ext>
              </a:extLst>
            </p:cNvPr>
            <p:cNvGrpSpPr/>
            <p:nvPr/>
          </p:nvGrpSpPr>
          <p:grpSpPr>
            <a:xfrm>
              <a:off x="587838" y="2880186"/>
              <a:ext cx="1202006" cy="1099354"/>
              <a:chOff x="1070448" y="2403764"/>
              <a:chExt cx="1202006" cy="1099354"/>
            </a:xfrm>
          </p:grpSpPr>
          <p:sp>
            <p:nvSpPr>
              <p:cNvPr id="75" name="Oval 74">
                <a:extLst>
                  <a:ext uri="{FF2B5EF4-FFF2-40B4-BE49-F238E27FC236}">
                    <a16:creationId xmlns:a16="http://schemas.microsoft.com/office/drawing/2014/main" id="{E889D82C-15F1-80F4-C136-B4C7370EAF8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2E2B397-6BC9-2E23-EE1D-7141D367F675}"/>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79BECF1-9328-63A9-FDF5-1AAE49D99B5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F44194F-4EFC-6B5B-429C-22E6E45BE8A1}"/>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6B43E8-049D-E163-4C94-B804C47E8CEE}"/>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4" name="TextBox 43">
                  <a:extLst>
                    <a:ext uri="{FF2B5EF4-FFF2-40B4-BE49-F238E27FC236}">
                      <a16:creationId xmlns:a16="http://schemas.microsoft.com/office/drawing/2014/main" id="{9C6B43E8-049D-E163-4C94-B804C47E8CEE}"/>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8C4296-0C2D-2C8C-C5CE-82B8C8605901}"/>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6" name="TextBox 45">
                  <a:extLst>
                    <a:ext uri="{FF2B5EF4-FFF2-40B4-BE49-F238E27FC236}">
                      <a16:creationId xmlns:a16="http://schemas.microsoft.com/office/drawing/2014/main" id="{F58C4296-0C2D-2C8C-C5CE-82B8C8605901}"/>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2024C4E-F31F-577C-3B9C-2113FD5B73F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8" name="TextBox 47">
                  <a:extLst>
                    <a:ext uri="{FF2B5EF4-FFF2-40B4-BE49-F238E27FC236}">
                      <a16:creationId xmlns:a16="http://schemas.microsoft.com/office/drawing/2014/main" id="{52024C4E-F31F-577C-3B9C-2113FD5B73F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91A6DB7-ADD6-C9A1-1BDC-22E613DC8A3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9" name="TextBox 48">
                  <a:extLst>
                    <a:ext uri="{FF2B5EF4-FFF2-40B4-BE49-F238E27FC236}">
                      <a16:creationId xmlns:a16="http://schemas.microsoft.com/office/drawing/2014/main" id="{B91A6DB7-ADD6-C9A1-1BDC-22E613DC8A3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74277927-7CA9-9C12-83A6-726BC73B0948}"/>
                </a:ext>
              </a:extLst>
            </p:cNvPr>
            <p:cNvCxnSpPr>
              <a:cxnSpLocks/>
              <a:stCxn id="75" idx="2"/>
              <a:endCxn id="7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2FA4B46-6982-CEC8-F79E-1E1B457A5BEE}"/>
                </a:ext>
              </a:extLst>
            </p:cNvPr>
            <p:cNvCxnSpPr>
              <a:cxnSpLocks/>
              <a:stCxn id="75" idx="0"/>
              <a:endCxn id="7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1867CAE-8188-0BC9-8985-2A9B75E0C193}"/>
                </a:ext>
              </a:extLst>
            </p:cNvPr>
            <p:cNvCxnSpPr>
              <a:cxnSpLocks/>
              <a:stCxn id="76" idx="7"/>
              <a:endCxn id="7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33E6B-A2EF-8B3D-1BE5-9E5E721618AE}"/>
                </a:ext>
              </a:extLst>
            </p:cNvPr>
            <p:cNvCxnSpPr>
              <a:cxnSpLocks/>
              <a:stCxn id="77" idx="5"/>
              <a:endCxn id="7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67DEE1FD-2388-215E-CDFC-D41A3F9FB5CB}"/>
                </a:ext>
              </a:extLst>
            </p:cNvPr>
            <p:cNvGrpSpPr/>
            <p:nvPr/>
          </p:nvGrpSpPr>
          <p:grpSpPr>
            <a:xfrm>
              <a:off x="3615576" y="1198811"/>
              <a:ext cx="1748941" cy="953592"/>
              <a:chOff x="1957465" y="637395"/>
              <a:chExt cx="1748941" cy="953592"/>
            </a:xfrm>
          </p:grpSpPr>
          <p:sp>
            <p:nvSpPr>
              <p:cNvPr id="70" name="Oval 69">
                <a:extLst>
                  <a:ext uri="{FF2B5EF4-FFF2-40B4-BE49-F238E27FC236}">
                    <a16:creationId xmlns:a16="http://schemas.microsoft.com/office/drawing/2014/main" id="{016E170A-67B9-5C69-19A6-887444617B4E}"/>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A5C5BC8-94F8-6F84-54A4-E8DD5D9AD4E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C35E93-64EB-C409-1D1D-06C2F36CBD57}"/>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7A02F35B-A29C-9DC5-87F2-CE36872B96DE}"/>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28957FA-B41C-4958-05B5-E8FB9F7CA438}"/>
                </a:ext>
              </a:extLst>
            </p:cNvPr>
            <p:cNvCxnSpPr>
              <a:cxnSpLocks/>
              <a:stCxn id="73" idx="1"/>
              <a:endCxn id="70"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E6EAB8D-9C9B-E716-5121-0D96E4A6C847}"/>
                </a:ext>
              </a:extLst>
            </p:cNvPr>
            <p:cNvCxnSpPr>
              <a:cxnSpLocks/>
              <a:stCxn id="74" idx="5"/>
              <a:endCxn id="67"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FB40D99-45FB-3EA6-D3F1-195373993863}"/>
                </a:ext>
              </a:extLst>
            </p:cNvPr>
            <p:cNvCxnSpPr>
              <a:cxnSpLocks/>
              <a:stCxn id="73" idx="7"/>
              <a:endCxn id="74"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5E5AF60-CF87-F694-8377-D2D60FDDDD3D}"/>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5" name="TextBox 64">
                  <a:extLst>
                    <a:ext uri="{FF2B5EF4-FFF2-40B4-BE49-F238E27FC236}">
                      <a16:creationId xmlns:a16="http://schemas.microsoft.com/office/drawing/2014/main" id="{D5E5AF60-CF87-F694-8377-D2D60FDDDD3D}"/>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8302FA5-DA71-3AC0-2F8F-F5A9A26254A0}"/>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6" name="TextBox 65">
                  <a:extLst>
                    <a:ext uri="{FF2B5EF4-FFF2-40B4-BE49-F238E27FC236}">
                      <a16:creationId xmlns:a16="http://schemas.microsoft.com/office/drawing/2014/main" id="{E8302FA5-DA71-3AC0-2F8F-F5A9A26254A0}"/>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DF137A1B-9C46-F270-21FF-4584C00E39BB}"/>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B0A492C-6CC3-11DD-D6AB-F5900748F7F8}"/>
                </a:ext>
              </a:extLst>
            </p:cNvPr>
            <p:cNvCxnSpPr>
              <a:cxnSpLocks/>
              <a:stCxn id="67" idx="3"/>
              <a:endCxn id="70"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6847B0-028C-8FC0-C570-FB7058CEEA06}"/>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9" name="TextBox 68">
                  <a:extLst>
                    <a:ext uri="{FF2B5EF4-FFF2-40B4-BE49-F238E27FC236}">
                      <a16:creationId xmlns:a16="http://schemas.microsoft.com/office/drawing/2014/main" id="{1F6847B0-028C-8FC0-C570-FB7058CEEA06}"/>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4ADF4CA-5FFC-648F-E3BE-0BDB42EDF6D9}"/>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9" name="TextBox 78">
                <a:extLst>
                  <a:ext uri="{FF2B5EF4-FFF2-40B4-BE49-F238E27FC236}">
                    <a16:creationId xmlns:a16="http://schemas.microsoft.com/office/drawing/2014/main" id="{04ADF4CA-5FFC-648F-E3BE-0BDB42EDF6D9}"/>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D002C38D-C9BB-F74B-2DE0-432106BFC57E}"/>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C737ACB-9D94-BD73-3197-406E506ABA9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1" name="TextBox 80">
                <a:extLst>
                  <a:ext uri="{FF2B5EF4-FFF2-40B4-BE49-F238E27FC236}">
                    <a16:creationId xmlns:a16="http://schemas.microsoft.com/office/drawing/2014/main" id="{8C737ACB-9D94-BD73-3197-406E506ABA9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3"/>
                <a:stretch>
                  <a:fillRect l="-16667" r="-4167" b="-29412"/>
                </a:stretch>
              </a:blipFill>
            </p:spPr>
            <p:txBody>
              <a:bodyPr/>
              <a:lstStyle/>
              <a:p>
                <a:r>
                  <a:rPr lang="en-US">
                    <a:noFill/>
                  </a:rPr>
                  <a:t> </a:t>
                </a:r>
              </a:p>
            </p:txBody>
          </p:sp>
        </mc:Fallback>
      </mc:AlternateContent>
      <p:cxnSp>
        <p:nvCxnSpPr>
          <p:cNvPr id="82" name="Straight Connector 81">
            <a:extLst>
              <a:ext uri="{FF2B5EF4-FFF2-40B4-BE49-F238E27FC236}">
                <a16:creationId xmlns:a16="http://schemas.microsoft.com/office/drawing/2014/main" id="{B14774FF-0846-CF21-CF15-6C6CFDB9C622}"/>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2397044-5D9F-8012-9706-03626F3F048D}"/>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902B92E-885D-10A7-0E22-BE1EB3B9E397}"/>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4902B92E-885D-10A7-0E22-BE1EB3B9E397}"/>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ED927648-2695-5343-7B87-C883C06F5290}"/>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E490947-7538-E5FB-9C78-29E8F8245C5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6" name="TextBox 85">
                <a:extLst>
                  <a:ext uri="{FF2B5EF4-FFF2-40B4-BE49-F238E27FC236}">
                    <a16:creationId xmlns:a16="http://schemas.microsoft.com/office/drawing/2014/main" id="{FE490947-7538-E5FB-9C78-29E8F8245C5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6885453-05E4-9C25-C1AB-8272E7B5F41E}"/>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7" name="TextBox 86">
                <a:extLst>
                  <a:ext uri="{FF2B5EF4-FFF2-40B4-BE49-F238E27FC236}">
                    <a16:creationId xmlns:a16="http://schemas.microsoft.com/office/drawing/2014/main" id="{26885453-05E4-9C25-C1AB-8272E7B5F41E}"/>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6"/>
                <a:stretch>
                  <a:fillRect l="-16667" r="-4167" b="-27778"/>
                </a:stretch>
              </a:blipFill>
            </p:spPr>
            <p:txBody>
              <a:bodyPr/>
              <a:lstStyle/>
              <a:p>
                <a:r>
                  <a:rPr lang="en-US">
                    <a:noFill/>
                  </a:rPr>
                  <a:t> </a:t>
                </a:r>
              </a:p>
            </p:txBody>
          </p:sp>
        </mc:Fallback>
      </mc:AlternateContent>
    </p:spTree>
    <p:extLst>
      <p:ext uri="{BB962C8B-B14F-4D97-AF65-F5344CB8AC3E}">
        <p14:creationId xmlns:p14="http://schemas.microsoft.com/office/powerpoint/2010/main" val="1909802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336907"/>
            <a:ext cx="4176955" cy="184936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CC8824-4628-540B-942B-C3933EEF98E6}"/>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25" name="TextBox 24">
                <a:extLst>
                  <a:ext uri="{FF2B5EF4-FFF2-40B4-BE49-F238E27FC236}">
                    <a16:creationId xmlns:a16="http://schemas.microsoft.com/office/drawing/2014/main" id="{90CC8824-4628-540B-942B-C3933EEF98E6}"/>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3"/>
                <a:stretch>
                  <a:fillRect l="-12500" r="-4167" b="-22222"/>
                </a:stretch>
              </a:blipFill>
            </p:spPr>
            <p:txBody>
              <a:bodyPr/>
              <a:lstStyle/>
              <a:p>
                <a:r>
                  <a:rPr lang="en-US">
                    <a:noFill/>
                  </a:rPr>
                  <a:t> </a:t>
                </a:r>
              </a:p>
            </p:txBody>
          </p:sp>
        </mc:Fallback>
      </mc:AlternateContent>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F511279-4169-DDA6-B5DC-0A3CC1E10476}"/>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3" name="TextBox 32">
                <a:extLst>
                  <a:ext uri="{FF2B5EF4-FFF2-40B4-BE49-F238E27FC236}">
                    <a16:creationId xmlns:a16="http://schemas.microsoft.com/office/drawing/2014/main" id="{DF511279-4169-DDA6-B5DC-0A3CC1E10476}"/>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4"/>
                <a:stretch>
                  <a:fillRect l="-524" t="-1667" b="-6667"/>
                </a:stretch>
              </a:blipFill>
              <a:ln>
                <a:solidFill>
                  <a:schemeClr val="tx1"/>
                </a:solidFill>
              </a:ln>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D8C70C4-D2E6-3171-8483-8FBDF4D63036}"/>
              </a:ext>
            </a:extLst>
          </p:cNvPr>
          <p:cNvGrpSpPr/>
          <p:nvPr/>
        </p:nvGrpSpPr>
        <p:grpSpPr>
          <a:xfrm>
            <a:off x="922299" y="1228103"/>
            <a:ext cx="5296354" cy="3360227"/>
            <a:chOff x="300628" y="1090007"/>
            <a:chExt cx="5296354" cy="3360227"/>
          </a:xfrm>
        </p:grpSpPr>
        <p:grpSp>
          <p:nvGrpSpPr>
            <p:cNvPr id="42" name="Group 41">
              <a:extLst>
                <a:ext uri="{FF2B5EF4-FFF2-40B4-BE49-F238E27FC236}">
                  <a16:creationId xmlns:a16="http://schemas.microsoft.com/office/drawing/2014/main" id="{418FE0AD-B07A-9898-F8A7-E53F3A8C111B}"/>
                </a:ext>
              </a:extLst>
            </p:cNvPr>
            <p:cNvGrpSpPr/>
            <p:nvPr/>
          </p:nvGrpSpPr>
          <p:grpSpPr>
            <a:xfrm>
              <a:off x="587838" y="2880186"/>
              <a:ext cx="1202006" cy="1099354"/>
              <a:chOff x="1070448" y="2403764"/>
              <a:chExt cx="1202006" cy="1099354"/>
            </a:xfrm>
          </p:grpSpPr>
          <p:sp>
            <p:nvSpPr>
              <p:cNvPr id="74" name="Oval 73">
                <a:extLst>
                  <a:ext uri="{FF2B5EF4-FFF2-40B4-BE49-F238E27FC236}">
                    <a16:creationId xmlns:a16="http://schemas.microsoft.com/office/drawing/2014/main" id="{6AB75753-9C0A-58DB-6EEE-C1840477B4C2}"/>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22C071-0D08-FB16-56CE-D4C546DB81EB}"/>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0ED7E8-9DC3-C8D5-2DCF-B494B274AFF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E07E33-8815-9ECF-37B3-9E1520F15483}"/>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A3C76D6-06F4-0408-E11E-02AF9C2EF1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3" name="TextBox 42">
                  <a:extLst>
                    <a:ext uri="{FF2B5EF4-FFF2-40B4-BE49-F238E27FC236}">
                      <a16:creationId xmlns:a16="http://schemas.microsoft.com/office/drawing/2014/main" id="{0A3C76D6-06F4-0408-E11E-02AF9C2EF1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E8732F7-011F-3686-8F7C-902AF0294FA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4" name="TextBox 43">
                  <a:extLst>
                    <a:ext uri="{FF2B5EF4-FFF2-40B4-BE49-F238E27FC236}">
                      <a16:creationId xmlns:a16="http://schemas.microsoft.com/office/drawing/2014/main" id="{FE8732F7-011F-3686-8F7C-902AF0294FA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06F5DC7-A46C-6AE2-98DD-B3E8351EE198}"/>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6" name="TextBox 45">
                  <a:extLst>
                    <a:ext uri="{FF2B5EF4-FFF2-40B4-BE49-F238E27FC236}">
                      <a16:creationId xmlns:a16="http://schemas.microsoft.com/office/drawing/2014/main" id="{A06F5DC7-A46C-6AE2-98DD-B3E8351EE198}"/>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F09E60-EA17-0977-26BD-7D29B98C57E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8" name="TextBox 47">
                  <a:extLst>
                    <a:ext uri="{FF2B5EF4-FFF2-40B4-BE49-F238E27FC236}">
                      <a16:creationId xmlns:a16="http://schemas.microsoft.com/office/drawing/2014/main" id="{64F09E60-EA17-0977-26BD-7D29B98C57E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C0B841AB-655A-FF59-B08C-523612125EC5}"/>
                </a:ext>
              </a:extLst>
            </p:cNvPr>
            <p:cNvCxnSpPr>
              <a:cxnSpLocks/>
              <a:stCxn id="74" idx="2"/>
              <a:endCxn id="76"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BDAF116-3F04-B772-BA79-CD1469F8E5BA}"/>
                </a:ext>
              </a:extLst>
            </p:cNvPr>
            <p:cNvCxnSpPr>
              <a:cxnSpLocks/>
              <a:stCxn id="74" idx="0"/>
              <a:endCxn id="75"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02407E6-C5C6-C653-17AD-93ECC12C6CE6}"/>
                </a:ext>
              </a:extLst>
            </p:cNvPr>
            <p:cNvCxnSpPr>
              <a:cxnSpLocks/>
              <a:stCxn id="75" idx="7"/>
              <a:endCxn id="77"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D0F4EA3-7B92-5064-9B4D-AD242DFF89E7}"/>
                </a:ext>
              </a:extLst>
            </p:cNvPr>
            <p:cNvCxnSpPr>
              <a:cxnSpLocks/>
              <a:stCxn id="76" idx="5"/>
              <a:endCxn id="77"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3235DE75-2DD2-A0E5-14AB-EBB699A1ABB1}"/>
                </a:ext>
              </a:extLst>
            </p:cNvPr>
            <p:cNvGrpSpPr/>
            <p:nvPr/>
          </p:nvGrpSpPr>
          <p:grpSpPr>
            <a:xfrm>
              <a:off x="3615576" y="1198811"/>
              <a:ext cx="1748941" cy="953592"/>
              <a:chOff x="1957465" y="637395"/>
              <a:chExt cx="1748941" cy="953592"/>
            </a:xfrm>
          </p:grpSpPr>
          <p:sp>
            <p:nvSpPr>
              <p:cNvPr id="69" name="Oval 68">
                <a:extLst>
                  <a:ext uri="{FF2B5EF4-FFF2-40B4-BE49-F238E27FC236}">
                    <a16:creationId xmlns:a16="http://schemas.microsoft.com/office/drawing/2014/main" id="{9AC20B7E-911D-C341-8B8E-A3F6CC248A76}"/>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2DE3146-0ACC-C1C7-12D9-E7FE8935D75A}"/>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867BFBD-E99E-7169-443D-5090E1575A61}"/>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943AFBD8-D1F5-D03C-F302-8791E35EAF7C}"/>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7A913F4-2B60-4F24-FE25-557A623FBFCD}"/>
                </a:ext>
              </a:extLst>
            </p:cNvPr>
            <p:cNvCxnSpPr>
              <a:cxnSpLocks/>
              <a:stCxn id="70" idx="1"/>
              <a:endCxn id="69"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E55B052-332A-69CB-AD4E-508F00A887BB}"/>
                </a:ext>
              </a:extLst>
            </p:cNvPr>
            <p:cNvCxnSpPr>
              <a:cxnSpLocks/>
              <a:stCxn id="73" idx="5"/>
              <a:endCxn id="66"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AD08365C-D996-BDE0-DEA4-5CA44A3F9A20}"/>
                </a:ext>
              </a:extLst>
            </p:cNvPr>
            <p:cNvCxnSpPr>
              <a:cxnSpLocks/>
              <a:stCxn id="70" idx="7"/>
              <a:endCxn id="73"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E2D802-D35A-94D6-46CB-7C5E472DD94F}"/>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4" name="TextBox 63">
                  <a:extLst>
                    <a:ext uri="{FF2B5EF4-FFF2-40B4-BE49-F238E27FC236}">
                      <a16:creationId xmlns:a16="http://schemas.microsoft.com/office/drawing/2014/main" id="{B5E2D802-D35A-94D6-46CB-7C5E472DD94F}"/>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E52968-1CC7-410F-0ACC-5FC58AAC25C1}"/>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5" name="TextBox 64">
                  <a:extLst>
                    <a:ext uri="{FF2B5EF4-FFF2-40B4-BE49-F238E27FC236}">
                      <a16:creationId xmlns:a16="http://schemas.microsoft.com/office/drawing/2014/main" id="{10E52968-1CC7-410F-0ACC-5FC58AAC25C1}"/>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16E5FFD0-5C28-F6EF-2F15-3FF674AA334F}"/>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968AA14-9548-2830-287A-DE4A79FA7254}"/>
                </a:ext>
              </a:extLst>
            </p:cNvPr>
            <p:cNvCxnSpPr>
              <a:cxnSpLocks/>
              <a:stCxn id="66" idx="3"/>
              <a:endCxn id="69"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4C916BA-24A5-DB84-28DF-694AC5BE2B15}"/>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8" name="TextBox 67">
                  <a:extLst>
                    <a:ext uri="{FF2B5EF4-FFF2-40B4-BE49-F238E27FC236}">
                      <a16:creationId xmlns:a16="http://schemas.microsoft.com/office/drawing/2014/main" id="{34C916BA-24A5-DB84-28DF-694AC5BE2B15}"/>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29C174E-15FE-6B1C-9919-C85A59CEFFC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A29C174E-15FE-6B1C-9919-C85A59CEFFC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920CA9F-16B3-A691-2FC1-0A955B6ACAA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79" name="TextBox 78">
                <a:extLst>
                  <a:ext uri="{FF2B5EF4-FFF2-40B4-BE49-F238E27FC236}">
                    <a16:creationId xmlns:a16="http://schemas.microsoft.com/office/drawing/2014/main" id="{9920CA9F-16B3-A691-2FC1-0A955B6ACAA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AF3C377-BCF5-9E72-1545-C5408BE5901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0" name="TextBox 79">
                <a:extLst>
                  <a:ext uri="{FF2B5EF4-FFF2-40B4-BE49-F238E27FC236}">
                    <a16:creationId xmlns:a16="http://schemas.microsoft.com/office/drawing/2014/main" id="{2AF3C377-BCF5-9E72-1545-C5408BE5901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4"/>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6AB85D3-BD64-8D43-8288-3B79D32CE63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1" name="TextBox 80">
                <a:extLst>
                  <a:ext uri="{FF2B5EF4-FFF2-40B4-BE49-F238E27FC236}">
                    <a16:creationId xmlns:a16="http://schemas.microsoft.com/office/drawing/2014/main" id="{96AB85D3-BD64-8D43-8288-3B79D32CE63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1C892A-92A1-3F2D-21AB-108C9F8F2B5A}"/>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2" name="TextBox 81">
                <a:extLst>
                  <a:ext uri="{FF2B5EF4-FFF2-40B4-BE49-F238E27FC236}">
                    <a16:creationId xmlns:a16="http://schemas.microsoft.com/office/drawing/2014/main" id="{4B1C892A-92A1-3F2D-21AB-108C9F8F2B5A}"/>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CE6E349-5BE0-332A-C04F-9F1AF7D1DD92}"/>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3" name="TextBox 82">
                <a:extLst>
                  <a:ext uri="{FF2B5EF4-FFF2-40B4-BE49-F238E27FC236}">
                    <a16:creationId xmlns:a16="http://schemas.microsoft.com/office/drawing/2014/main" id="{2CE6E349-5BE0-332A-C04F-9F1AF7D1DD92}"/>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7"/>
                <a:stretch>
                  <a:fillRect l="-16667" r="-4167" b="-27778"/>
                </a:stretch>
              </a:blipFill>
            </p:spPr>
            <p:txBody>
              <a:bodyPr/>
              <a:lstStyle/>
              <a:p>
                <a:r>
                  <a:rPr lang="en-US">
                    <a:noFill/>
                  </a:rPr>
                  <a:t> </a:t>
                </a:r>
              </a:p>
            </p:txBody>
          </p:sp>
        </mc:Fallback>
      </mc:AlternateContent>
    </p:spTree>
    <p:extLst>
      <p:ext uri="{BB962C8B-B14F-4D97-AF65-F5344CB8AC3E}">
        <p14:creationId xmlns:p14="http://schemas.microsoft.com/office/powerpoint/2010/main" val="1248593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613134" y="1731792"/>
            <a:ext cx="2637293" cy="2340844"/>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97C787-D003-C51E-B345-4FE15F1A9872}"/>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endParaRPr lang="en-US" sz="1400" dirty="0"/>
              </a:p>
            </p:txBody>
          </p:sp>
        </mc:Choice>
        <mc:Fallback xmlns="">
          <p:sp>
            <p:nvSpPr>
              <p:cNvPr id="10" name="TextBox 9">
                <a:extLst>
                  <a:ext uri="{FF2B5EF4-FFF2-40B4-BE49-F238E27FC236}">
                    <a16:creationId xmlns:a16="http://schemas.microsoft.com/office/drawing/2014/main" id="{E797C787-D003-C51E-B345-4FE15F1A9872}"/>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927E47C-5DDA-564F-DDBB-BBD97A7D2466}"/>
              </a:ext>
            </a:extLst>
          </p:cNvPr>
          <p:cNvCxnSpPr>
            <a:cxnSpLocks/>
          </p:cNvCxnSpPr>
          <p:nvPr/>
        </p:nvCxnSpPr>
        <p:spPr>
          <a:xfrm>
            <a:off x="3028807" y="256830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1380A6-7759-D5BE-71C0-AE092A321B23}"/>
                  </a:ext>
                </a:extLst>
              </p:cNvPr>
              <p:cNvSpPr txBox="1"/>
              <p:nvPr/>
            </p:nvSpPr>
            <p:spPr>
              <a:xfrm>
                <a:off x="257221" y="1157513"/>
                <a:ext cx="2139438" cy="1384995"/>
              </a:xfrm>
              <a:prstGeom prst="rect">
                <a:avLst/>
              </a:prstGeom>
              <a:noFill/>
              <a:ln>
                <a:solidFill>
                  <a:schemeClr val="tx1"/>
                </a:solidFill>
              </a:ln>
            </p:spPr>
            <p:txBody>
              <a:bodyPr wrap="square" rtlCol="0">
                <a:spAutoFit/>
              </a:bodyPr>
              <a:lstStyle/>
              <a:p>
                <a:r>
                  <a:rPr lang="en-US" sz="1400" dirty="0"/>
                  <a:t>Move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r>
                  <a:rPr lang="en-US" sz="1400" dirty="0"/>
                  <a:t> as well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r>
                  <a:rPr lang="en-US" sz="1400" dirty="0"/>
                  <a:t>, both resulted in decrease of </a:t>
                </a:r>
                <a14:m>
                  <m:oMath xmlns:m="http://schemas.openxmlformats.org/officeDocument/2006/math">
                    <m:r>
                      <a:rPr lang="en-US" sz="1400" b="0" i="1" smtClean="0">
                        <a:latin typeface="Cambria Math" panose="02040503050406030204" pitchFamily="18" charset="0"/>
                      </a:rPr>
                      <m:t>𝑦</m:t>
                    </m:r>
                  </m:oMath>
                </a14:m>
                <a:r>
                  <a:rPr lang="en-US" sz="1400" dirty="0"/>
                  <a:t>-intercept. So, the move will stop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will be the segment with highest </a:t>
                </a:r>
                <a14:m>
                  <m:oMath xmlns:m="http://schemas.openxmlformats.org/officeDocument/2006/math">
                    <m:r>
                      <a:rPr lang="en-US" sz="1400" b="0" i="1" smtClean="0">
                        <a:latin typeface="Cambria Math" panose="02040503050406030204" pitchFamily="18" charset="0"/>
                      </a:rPr>
                      <m:t>𝑦</m:t>
                    </m:r>
                  </m:oMath>
                </a14:m>
                <a:r>
                  <a:rPr lang="en-US" sz="1400" dirty="0"/>
                  <a:t>-intercept.</a:t>
                </a:r>
              </a:p>
            </p:txBody>
          </p:sp>
        </mc:Choice>
        <mc:Fallback xmlns="">
          <p:sp>
            <p:nvSpPr>
              <p:cNvPr id="46" name="TextBox 45">
                <a:extLst>
                  <a:ext uri="{FF2B5EF4-FFF2-40B4-BE49-F238E27FC236}">
                    <a16:creationId xmlns:a16="http://schemas.microsoft.com/office/drawing/2014/main" id="{EA1380A6-7759-D5BE-71C0-AE092A321B23}"/>
                  </a:ext>
                </a:extLst>
              </p:cNvPr>
              <p:cNvSpPr txBox="1">
                <a:spLocks noRot="1" noChangeAspect="1" noMove="1" noResize="1" noEditPoints="1" noAdjustHandles="1" noChangeArrowheads="1" noChangeShapeType="1" noTextEdit="1"/>
              </p:cNvSpPr>
              <p:nvPr/>
            </p:nvSpPr>
            <p:spPr>
              <a:xfrm>
                <a:off x="257221" y="1157513"/>
                <a:ext cx="2139438" cy="1384995"/>
              </a:xfrm>
              <a:prstGeom prst="rect">
                <a:avLst/>
              </a:prstGeom>
              <a:blipFill>
                <a:blip r:embed="rId4"/>
                <a:stretch>
                  <a:fillRect l="-585" b="-3604"/>
                </a:stretch>
              </a:blipFill>
              <a:ln>
                <a:solidFill>
                  <a:schemeClr val="tx1"/>
                </a:solidFill>
              </a:ln>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C2ACF12F-EE06-109C-000F-1DBC77061F4B}"/>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452F9860-8A30-1C56-E888-5B0510B578C0}"/>
              </a:ext>
            </a:extLst>
          </p:cNvPr>
          <p:cNvGrpSpPr/>
          <p:nvPr/>
        </p:nvGrpSpPr>
        <p:grpSpPr>
          <a:xfrm>
            <a:off x="922299" y="1228103"/>
            <a:ext cx="5296354" cy="3360227"/>
            <a:chOff x="300628" y="1090007"/>
            <a:chExt cx="5296354" cy="3360227"/>
          </a:xfrm>
        </p:grpSpPr>
        <p:grpSp>
          <p:nvGrpSpPr>
            <p:cNvPr id="33" name="Group 32">
              <a:extLst>
                <a:ext uri="{FF2B5EF4-FFF2-40B4-BE49-F238E27FC236}">
                  <a16:creationId xmlns:a16="http://schemas.microsoft.com/office/drawing/2014/main" id="{C24AFC3C-BB13-44A2-0F88-C730C431157E}"/>
                </a:ext>
              </a:extLst>
            </p:cNvPr>
            <p:cNvGrpSpPr/>
            <p:nvPr/>
          </p:nvGrpSpPr>
          <p:grpSpPr>
            <a:xfrm>
              <a:off x="587838" y="2880186"/>
              <a:ext cx="1202006" cy="1099354"/>
              <a:chOff x="1070448" y="2403764"/>
              <a:chExt cx="1202006" cy="1099354"/>
            </a:xfrm>
          </p:grpSpPr>
          <p:sp>
            <p:nvSpPr>
              <p:cNvPr id="76" name="Oval 75">
                <a:extLst>
                  <a:ext uri="{FF2B5EF4-FFF2-40B4-BE49-F238E27FC236}">
                    <a16:creationId xmlns:a16="http://schemas.microsoft.com/office/drawing/2014/main" id="{260F33C5-4BE9-F373-6083-2A6492E27656}"/>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6F031E-ADAA-91EE-738B-B234532E6F60}"/>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0F488C0-BF46-1969-3E24-8DF60A3FB48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D581F0D-934B-9006-AAD5-2570200B55AE}"/>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1D6B23-1B7C-8708-B668-7E5C7BF39DD2}"/>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4" name="TextBox 33">
                  <a:extLst>
                    <a:ext uri="{FF2B5EF4-FFF2-40B4-BE49-F238E27FC236}">
                      <a16:creationId xmlns:a16="http://schemas.microsoft.com/office/drawing/2014/main" id="{551D6B23-1B7C-8708-B668-7E5C7BF39DD2}"/>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E6A474-80FD-04F4-C2CA-679CF7EEC8CC}"/>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2" name="TextBox 41">
                  <a:extLst>
                    <a:ext uri="{FF2B5EF4-FFF2-40B4-BE49-F238E27FC236}">
                      <a16:creationId xmlns:a16="http://schemas.microsoft.com/office/drawing/2014/main" id="{D6E6A474-80FD-04F4-C2CA-679CF7EEC8CC}"/>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CBF4CF-3D5E-8B7B-AC65-9823E5619044}"/>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9" name="TextBox 48">
                  <a:extLst>
                    <a:ext uri="{FF2B5EF4-FFF2-40B4-BE49-F238E27FC236}">
                      <a16:creationId xmlns:a16="http://schemas.microsoft.com/office/drawing/2014/main" id="{32CBF4CF-3D5E-8B7B-AC65-9823E5619044}"/>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F2FFFD3-1489-D961-D030-7D0466C649D1}"/>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F2FFFD3-1489-D961-D030-7D0466C649D1}"/>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355D3DF-0B09-9C8E-7EBF-C1BAC4D46C2B}"/>
                </a:ext>
              </a:extLst>
            </p:cNvPr>
            <p:cNvCxnSpPr>
              <a:cxnSpLocks/>
              <a:stCxn id="76" idx="2"/>
              <a:endCxn id="7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7661A3A5-D07F-A98B-8F95-299C24604239}"/>
                </a:ext>
              </a:extLst>
            </p:cNvPr>
            <p:cNvCxnSpPr>
              <a:cxnSpLocks/>
              <a:stCxn id="76" idx="0"/>
              <a:endCxn id="7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44F81-C418-DC54-8D5B-BA3DC6B696DB}"/>
                </a:ext>
              </a:extLst>
            </p:cNvPr>
            <p:cNvCxnSpPr>
              <a:cxnSpLocks/>
              <a:stCxn id="77" idx="7"/>
              <a:endCxn id="7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1126C0-8AB3-315A-1582-BB605C904A30}"/>
                </a:ext>
              </a:extLst>
            </p:cNvPr>
            <p:cNvCxnSpPr>
              <a:cxnSpLocks/>
              <a:stCxn id="78" idx="5"/>
              <a:endCxn id="7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FCABCF4E-54CF-CC07-AC01-9BBD198B3BAF}"/>
                </a:ext>
              </a:extLst>
            </p:cNvPr>
            <p:cNvGrpSpPr/>
            <p:nvPr/>
          </p:nvGrpSpPr>
          <p:grpSpPr>
            <a:xfrm>
              <a:off x="3615576" y="1198811"/>
              <a:ext cx="1748941" cy="953592"/>
              <a:chOff x="1957465" y="637395"/>
              <a:chExt cx="1748941" cy="953592"/>
            </a:xfrm>
          </p:grpSpPr>
          <p:sp>
            <p:nvSpPr>
              <p:cNvPr id="73" name="Oval 72">
                <a:extLst>
                  <a:ext uri="{FF2B5EF4-FFF2-40B4-BE49-F238E27FC236}">
                    <a16:creationId xmlns:a16="http://schemas.microsoft.com/office/drawing/2014/main" id="{9F58BC59-4E4F-CCA3-F00D-90B07D9CF71D}"/>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3673DC-AA05-AEE2-0441-62B01EF3C61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FA9A2CC-AF07-04AA-489E-DA2BFC13C18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a:extLst>
                <a:ext uri="{FF2B5EF4-FFF2-40B4-BE49-F238E27FC236}">
                  <a16:creationId xmlns:a16="http://schemas.microsoft.com/office/drawing/2014/main" id="{C748B8DA-73FD-CE96-9915-FD55B77B2B94}"/>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80448A9-0A09-67C7-2334-1719C0290841}"/>
                </a:ext>
              </a:extLst>
            </p:cNvPr>
            <p:cNvCxnSpPr>
              <a:cxnSpLocks/>
              <a:stCxn id="74" idx="1"/>
              <a:endCxn id="73"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10DE963-446C-15D7-BBDF-970CEE512FC7}"/>
                </a:ext>
              </a:extLst>
            </p:cNvPr>
            <p:cNvCxnSpPr>
              <a:cxnSpLocks/>
              <a:stCxn id="75" idx="5"/>
              <a:endCxn id="6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031C72A-19A1-2364-F08E-93B93B500E7F}"/>
                </a:ext>
              </a:extLst>
            </p:cNvPr>
            <p:cNvCxnSpPr>
              <a:cxnSpLocks/>
              <a:stCxn id="74" idx="7"/>
              <a:endCxn id="7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3315AB9-E24B-82FB-D251-EF75727376D0}"/>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6" name="TextBox 65">
                  <a:extLst>
                    <a:ext uri="{FF2B5EF4-FFF2-40B4-BE49-F238E27FC236}">
                      <a16:creationId xmlns:a16="http://schemas.microsoft.com/office/drawing/2014/main" id="{F3315AB9-E24B-82FB-D251-EF75727376D0}"/>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C703FC-1BB7-4ED3-F58D-582BD549671C}"/>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7" name="TextBox 66">
                  <a:extLst>
                    <a:ext uri="{FF2B5EF4-FFF2-40B4-BE49-F238E27FC236}">
                      <a16:creationId xmlns:a16="http://schemas.microsoft.com/office/drawing/2014/main" id="{9BC703FC-1BB7-4ED3-F58D-582BD549671C}"/>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7362BF34-51D1-F31D-59DB-4010718808CD}"/>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479ED12-ED67-69C7-9EC0-DDE03B1E4814}"/>
                </a:ext>
              </a:extLst>
            </p:cNvPr>
            <p:cNvCxnSpPr>
              <a:cxnSpLocks/>
              <a:stCxn id="68" idx="3"/>
              <a:endCxn id="73"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DC96E37-ACBA-C147-CF6B-3E9EC5FC99D1}"/>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0" name="TextBox 69">
                  <a:extLst>
                    <a:ext uri="{FF2B5EF4-FFF2-40B4-BE49-F238E27FC236}">
                      <a16:creationId xmlns:a16="http://schemas.microsoft.com/office/drawing/2014/main" id="{FDC96E37-ACBA-C147-CF6B-3E9EC5FC99D1}"/>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26DD7CA-2A7F-7EFE-1A8D-2F909B3FECE0}"/>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80" name="TextBox 79">
                <a:extLst>
                  <a:ext uri="{FF2B5EF4-FFF2-40B4-BE49-F238E27FC236}">
                    <a16:creationId xmlns:a16="http://schemas.microsoft.com/office/drawing/2014/main" id="{A26DD7CA-2A7F-7EFE-1A8D-2F909B3FECE0}"/>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6ADA6ED-2B2D-9361-0B59-F03EFCCDDE07}"/>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81" name="TextBox 80">
                <a:extLst>
                  <a:ext uri="{FF2B5EF4-FFF2-40B4-BE49-F238E27FC236}">
                    <a16:creationId xmlns:a16="http://schemas.microsoft.com/office/drawing/2014/main" id="{76ADA6ED-2B2D-9361-0B59-F03EFCCDDE07}"/>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13"/>
                <a:stretch>
                  <a:fillRect l="-12500"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4B29E7C-64A1-6D87-985E-EFDA612D8CD6}"/>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82" name="TextBox 81">
                <a:extLst>
                  <a:ext uri="{FF2B5EF4-FFF2-40B4-BE49-F238E27FC236}">
                    <a16:creationId xmlns:a16="http://schemas.microsoft.com/office/drawing/2014/main" id="{14B29E7C-64A1-6D87-985E-EFDA612D8CD6}"/>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4"/>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CB3DBF0-EC42-72F5-99B5-231C0926FF1A}"/>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3" name="TextBox 82">
                <a:extLst>
                  <a:ext uri="{FF2B5EF4-FFF2-40B4-BE49-F238E27FC236}">
                    <a16:creationId xmlns:a16="http://schemas.microsoft.com/office/drawing/2014/main" id="{DCB3DBF0-EC42-72F5-99B5-231C0926FF1A}"/>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5"/>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533366F-8E57-B681-8E3A-AD27FF14F502}"/>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D533366F-8E57-B681-8E3A-AD27FF14F502}"/>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46C657E-D6D6-528F-B7D2-7E9B15CCCA67}"/>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5" name="TextBox 84">
                <a:extLst>
                  <a:ext uri="{FF2B5EF4-FFF2-40B4-BE49-F238E27FC236}">
                    <a16:creationId xmlns:a16="http://schemas.microsoft.com/office/drawing/2014/main" id="{846C657E-D6D6-528F-B7D2-7E9B15CCCA67}"/>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7"/>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A4DB7-51BF-B45C-EC89-862AA2DDD3D4}"/>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6" name="TextBox 85">
                <a:extLst>
                  <a:ext uri="{FF2B5EF4-FFF2-40B4-BE49-F238E27FC236}">
                    <a16:creationId xmlns:a16="http://schemas.microsoft.com/office/drawing/2014/main" id="{EB5A4DB7-51BF-B45C-EC89-862AA2DDD3D4}"/>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8"/>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FCDC8AB-0392-5FBD-A83A-03A96E7697F4}"/>
                  </a:ext>
                </a:extLst>
              </p:cNvPr>
              <p:cNvSpPr txBox="1"/>
              <p:nvPr/>
            </p:nvSpPr>
            <p:spPr>
              <a:xfrm>
                <a:off x="2732412" y="2394299"/>
                <a:ext cx="2895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10</m:t>
                          </m:r>
                        </m:sub>
                      </m:sSub>
                    </m:oMath>
                  </m:oMathPara>
                </a14:m>
                <a:endParaRPr lang="en-US" sz="1400" dirty="0"/>
              </a:p>
            </p:txBody>
          </p:sp>
        </mc:Choice>
        <mc:Fallback xmlns="">
          <p:sp>
            <p:nvSpPr>
              <p:cNvPr id="87" name="TextBox 86">
                <a:extLst>
                  <a:ext uri="{FF2B5EF4-FFF2-40B4-BE49-F238E27FC236}">
                    <a16:creationId xmlns:a16="http://schemas.microsoft.com/office/drawing/2014/main" id="{6FCDC8AB-0392-5FBD-A83A-03A96E7697F4}"/>
                  </a:ext>
                </a:extLst>
              </p:cNvPr>
              <p:cNvSpPr txBox="1">
                <a:spLocks noRot="1" noChangeAspect="1" noMove="1" noResize="1" noEditPoints="1" noAdjustHandles="1" noChangeArrowheads="1" noChangeShapeType="1" noTextEdit="1"/>
              </p:cNvSpPr>
              <p:nvPr/>
            </p:nvSpPr>
            <p:spPr>
              <a:xfrm>
                <a:off x="2732412" y="2394299"/>
                <a:ext cx="289566" cy="215444"/>
              </a:xfrm>
              <a:prstGeom prst="rect">
                <a:avLst/>
              </a:prstGeom>
              <a:blipFill>
                <a:blip r:embed="rId19"/>
                <a:stretch>
                  <a:fillRect l="-16667" r="-4167" b="-22222"/>
                </a:stretch>
              </a:blipFill>
            </p:spPr>
            <p:txBody>
              <a:bodyPr/>
              <a:lstStyle/>
              <a:p>
                <a:r>
                  <a:rPr lang="en-US">
                    <a:noFill/>
                  </a:rPr>
                  <a:t> </a:t>
                </a:r>
              </a:p>
            </p:txBody>
          </p:sp>
        </mc:Fallback>
      </mc:AlternateContent>
    </p:spTree>
    <p:extLst>
      <p:ext uri="{BB962C8B-B14F-4D97-AF65-F5344CB8AC3E}">
        <p14:creationId xmlns:p14="http://schemas.microsoft.com/office/powerpoint/2010/main" val="23735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7BB3EFF-B451-2427-9E72-582CAFD8D7B0}"/>
                  </a:ext>
                </a:extLst>
              </p:cNvPr>
              <p:cNvSpPr txBox="1"/>
              <p:nvPr/>
            </p:nvSpPr>
            <p:spPr>
              <a:xfrm>
                <a:off x="1011947" y="1204527"/>
                <a:ext cx="5030673" cy="2100127"/>
              </a:xfrm>
              <a:prstGeom prst="rect">
                <a:avLst/>
              </a:prstGeom>
              <a:noFill/>
              <a:ln w="31750" cmpd="thickThin">
                <a:solidFill>
                  <a:schemeClr val="tx1"/>
                </a:solidFill>
              </a:ln>
            </p:spPr>
            <p:txBody>
              <a:bodyPr wrap="none" rtlCol="0">
                <a:spAutoFit/>
              </a:bodyPr>
              <a:lstStyle/>
              <a:p>
                <a:r>
                  <a:rPr lang="en-US" sz="1400" dirty="0">
                    <a:solidFill>
                      <a:schemeClr val="tx1">
                        <a:lumMod val="65000"/>
                        <a:lumOff val="35000"/>
                      </a:schemeClr>
                    </a:solidFill>
                    <a:latin typeface="Courier" pitchFamily="2" charset="0"/>
                  </a:rPr>
                  <a:t>// Initialize counters</a:t>
                </a:r>
              </a:p>
              <a:p>
                <a:r>
                  <a:rPr lang="en-US" sz="1400" dirty="0" err="1">
                    <a:solidFill>
                      <a:schemeClr val="tx1">
                        <a:lumMod val="65000"/>
                        <a:lumOff val="35000"/>
                      </a:schemeClr>
                    </a:solidFill>
                    <a:latin typeface="Courier" pitchFamily="2" charset="0"/>
                  </a:rPr>
                  <a:t>i</a:t>
                </a:r>
                <a:r>
                  <a:rPr lang="en-US" sz="1400" dirty="0">
                    <a:solidFill>
                      <a:schemeClr val="tx1">
                        <a:lumMod val="65000"/>
                        <a:lumOff val="35000"/>
                      </a:schemeClr>
                    </a:solidFill>
                    <a:latin typeface="Courier" pitchFamily="2" charset="0"/>
                  </a:rPr>
                  <a:t>=j=0;</a:t>
                </a:r>
              </a:p>
              <a:p>
                <a:pPr/>
                <a14:m>
                  <m:oMathPara xmlns:m="http://schemas.openxmlformats.org/officeDocument/2006/math">
                    <m:oMathParaPr>
                      <m:jc m:val="left"/>
                    </m:oMathParaPr>
                    <m:oMath xmlns:m="http://schemas.openxmlformats.org/officeDocument/2006/math">
                      <m:r>
                        <a:rPr lang="en-US" sz="1400" i="1">
                          <a:solidFill>
                            <a:schemeClr val="tx1">
                              <a:lumMod val="65000"/>
                              <a:lumOff val="35000"/>
                            </a:schemeClr>
                          </a:solidFill>
                          <a:latin typeface="Cambria Math" panose="02040503050406030204" pitchFamily="18" charset="0"/>
                        </a:rPr>
                        <m:t>𝑤h𝑖𝑙𝑒</m:t>
                      </m:r>
                      <m:r>
                        <a:rPr lang="en-US" sz="1400" i="1">
                          <a:solidFill>
                            <a:schemeClr val="tx1">
                              <a:lumMod val="65000"/>
                              <a:lumOff val="35000"/>
                            </a:schemeClr>
                          </a:solidFill>
                          <a:latin typeface="Cambria Math" panose="02040503050406030204" pitchFamily="18" charset="0"/>
                        </a:rPr>
                        <m:t> </m:t>
                      </m:r>
                      <m:d>
                        <m:dPr>
                          <m:ctrlPr>
                            <a:rPr lang="en-US" sz="1400" b="0" i="1" smtClean="0">
                              <a:solidFill>
                                <a:schemeClr val="tx1">
                                  <a:lumMod val="65000"/>
                                  <a:lumOff val="35000"/>
                                </a:schemeClr>
                              </a:solidFill>
                              <a:latin typeface="Cambria Math" panose="02040503050406030204" pitchFamily="18" charset="0"/>
                            </a:rPr>
                          </m:ctrlPr>
                        </m:dPr>
                        <m:e>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r>
                            <a:rPr lang="en-US" sz="1400" i="1">
                              <a:solidFill>
                                <a:schemeClr val="tx1">
                                  <a:lumMod val="65000"/>
                                  <a:lumOff val="35000"/>
                                </a:schemeClr>
                              </a:solidFill>
                              <a:latin typeface="Cambria Math" panose="02040503050406030204" pitchFamily="18" charset="0"/>
                            </a:rPr>
                            <m:t>&gt;</m:t>
                          </m:r>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 </m:t>
                          </m:r>
                          <m:r>
                            <a:rPr lang="en-US" sz="1400" i="1">
                              <a:solidFill>
                                <a:schemeClr val="tx1">
                                  <a:lumMod val="65000"/>
                                  <a:lumOff val="35000"/>
                                </a:schemeClr>
                              </a:solidFill>
                              <a:latin typeface="Cambria Math" panose="02040503050406030204" pitchFamily="18" charset="0"/>
                            </a:rPr>
                            <m:t>𝑂𝑅</m:t>
                          </m:r>
                          <m:r>
                            <a:rPr lang="en-US" sz="1400" b="0" i="1" smtClean="0">
                              <a:solidFill>
                                <a:schemeClr val="tx1">
                                  <a:lumMod val="65000"/>
                                  <a:lumOff val="35000"/>
                                </a:schemeClr>
                              </a:solidFill>
                              <a:latin typeface="Cambria Math" panose="02040503050406030204" pitchFamily="18" charset="0"/>
                            </a:rPr>
                            <m:t> </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e>
                      </m:d>
                    </m:oMath>
                  </m:oMathPara>
                </a14:m>
                <a:endParaRPr lang="en-US" sz="1400" b="0" i="1" dirty="0">
                  <a:solidFill>
                    <a:schemeClr val="tx1">
                      <a:lumMod val="65000"/>
                      <a:lumOff val="35000"/>
                    </a:schemeClr>
                  </a:solidFill>
                  <a:latin typeface="Cambria Math" panose="02040503050406030204" pitchFamily="18" charset="0"/>
                </a:endParaRPr>
              </a:p>
              <a:p>
                <a14:m>
                  <m:oMath xmlns:m="http://schemas.openxmlformats.org/officeDocument/2006/math">
                    <m:r>
                      <a:rPr lang="en-US" sz="1400" b="0" i="0" smtClean="0">
                        <a:solidFill>
                          <a:schemeClr val="tx1">
                            <a:lumMod val="65000"/>
                            <a:lumOff val="35000"/>
                          </a:schemeClr>
                        </a:solidFill>
                        <a:latin typeface="Cambria Math" panose="02040503050406030204" pitchFamily="18" charset="0"/>
                      </a:rPr>
                      <m:t>         </m:t>
                    </m:r>
                    <m:r>
                      <a:rPr lang="en-US" sz="1400">
                        <a:solidFill>
                          <a:schemeClr val="tx1">
                            <a:lumMod val="65000"/>
                            <a:lumOff val="35000"/>
                          </a:schemeClr>
                        </a:solidFill>
                        <a:latin typeface="Cambria Math" panose="02040503050406030204" pitchFamily="18" charset="0"/>
                      </a:rPr>
                      <m:t>𝑖𝑓</m:t>
                    </m:r>
                    <m:r>
                      <a:rPr lang="en-US" sz="1400">
                        <a:solidFill>
                          <a:schemeClr val="tx1">
                            <a:lumMod val="65000"/>
                            <a:lumOff val="35000"/>
                          </a:schemeClr>
                        </a:solidFill>
                        <a:latin typeface="Cambria Math" panose="02040503050406030204" pitchFamily="18" charset="0"/>
                      </a:rPr>
                      <m:t> </m:t>
                    </m:r>
                    <m:d>
                      <m:dPr>
                        <m:ctrlPr>
                          <a:rPr lang="en-US" sz="1400" i="1">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m:rPr>
                                <m:sty m:val="p"/>
                              </m:rPr>
                              <a:rPr lang="en-US" sz="1400">
                                <a:solidFill>
                                  <a:schemeClr val="tx1">
                                    <a:lumMod val="65000"/>
                                    <a:lumOff val="35000"/>
                                  </a:schemeClr>
                                </a:solidFill>
                                <a:latin typeface="Cambria Math" panose="02040503050406030204" pitchFamily="18" charset="0"/>
                              </a:rPr>
                              <m:t>y</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e>
                    </m:d>
                    <m:r>
                      <a:rPr lang="en-US" sz="1400">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i="1">
                            <a:solidFill>
                              <a:schemeClr val="tx1">
                                <a:lumMod val="65000"/>
                                <a:lumOff val="35000"/>
                              </a:schemeClr>
                            </a:solidFill>
                            <a:latin typeface="Cambria Math" panose="02040503050406030204" pitchFamily="18" charset="0"/>
                          </a:rPr>
                          <m:t>)</m:t>
                        </m:r>
                      </m:sub>
                    </m:sSub>
                    <m:r>
                      <a:rPr lang="en-US" sz="140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 j+1 is actually (j+1)%p</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𝑗</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𝑝</m:t>
                    </m:r>
                  </m:oMath>
                </a14:m>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   if </a:t>
                </a:r>
                <a14:m>
                  <m:oMath xmlns:m="http://schemas.openxmlformats.org/officeDocument/2006/math">
                    <m:sSub>
                      <m:sSubPr>
                        <m:ctrlPr>
                          <a:rPr lang="en-US" sz="1400" i="1">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 </m:t>
                    </m:r>
                    <m:r>
                      <a:rPr lang="en-US" sz="1400" b="0" i="1" smtClean="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i-1 is actually (i-1)%q</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𝑖</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𝑞</m:t>
                    </m:r>
                  </m:oMath>
                </a14:m>
                <a:endParaRPr lang="en-US" sz="1400" dirty="0">
                  <a:solidFill>
                    <a:schemeClr val="tx1">
                      <a:lumMod val="65000"/>
                      <a:lumOff val="35000"/>
                    </a:schemeClr>
                  </a:solidFill>
                </a:endParaRPr>
              </a:p>
              <a:p>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Return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m:t>
                    </m:r>
                  </m:oMath>
                </a14:m>
                <a:endParaRPr lang="en-US" sz="1400" dirty="0">
                  <a:solidFill>
                    <a:schemeClr val="tx1">
                      <a:lumMod val="65000"/>
                      <a:lumOff val="35000"/>
                    </a:schemeClr>
                  </a:solidFill>
                  <a:latin typeface="Courier" pitchFamily="2" charset="0"/>
                </a:endParaRPr>
              </a:p>
            </p:txBody>
          </p:sp>
        </mc:Choice>
        <mc:Fallback>
          <p:sp>
            <p:nvSpPr>
              <p:cNvPr id="10" name="TextBox 9">
                <a:extLst>
                  <a:ext uri="{FF2B5EF4-FFF2-40B4-BE49-F238E27FC236}">
                    <a16:creationId xmlns:a16="http://schemas.microsoft.com/office/drawing/2014/main" id="{37BB3EFF-B451-2427-9E72-582CAFD8D7B0}"/>
                  </a:ext>
                </a:extLst>
              </p:cNvPr>
              <p:cNvSpPr txBox="1">
                <a:spLocks noRot="1" noChangeAspect="1" noMove="1" noResize="1" noEditPoints="1" noAdjustHandles="1" noChangeArrowheads="1" noChangeShapeType="1" noTextEdit="1"/>
              </p:cNvSpPr>
              <p:nvPr/>
            </p:nvSpPr>
            <p:spPr>
              <a:xfrm>
                <a:off x="1011947" y="1204527"/>
                <a:ext cx="5030673" cy="2100127"/>
              </a:xfrm>
              <a:prstGeom prst="rect">
                <a:avLst/>
              </a:prstGeom>
              <a:blipFill>
                <a:blip r:embed="rId3"/>
                <a:stretch>
                  <a:fillRect b="-1786"/>
                </a:stretch>
              </a:blipFill>
              <a:ln w="31750" cmpd="thickThin">
                <a:solidFill>
                  <a:schemeClr val="tx1"/>
                </a:solid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83A55345-81BD-20F5-8AC4-CB4DA03B768F}"/>
              </a:ext>
            </a:extLst>
          </p:cNvPr>
          <p:cNvSpPr txBox="1"/>
          <p:nvPr/>
        </p:nvSpPr>
        <p:spPr>
          <a:xfrm>
            <a:off x="224468" y="4147015"/>
            <a:ext cx="6432705" cy="307777"/>
          </a:xfrm>
          <a:prstGeom prst="rect">
            <a:avLst/>
          </a:prstGeom>
          <a:noFill/>
          <a:ln>
            <a:solidFill>
              <a:schemeClr val="tx1"/>
            </a:solidFill>
          </a:ln>
        </p:spPr>
        <p:txBody>
          <a:bodyPr wrap="square" rtlCol="0">
            <a:spAutoFit/>
          </a:bodyPr>
          <a:lstStyle/>
          <a:p>
            <a:r>
              <a:rPr lang="en-US" sz="1400" dirty="0"/>
              <a:t>What about the runtime complexity of the two finger algorithm?</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8D0D113-1D98-07E5-E790-EED55DC57AC2}"/>
                  </a:ext>
                </a:extLst>
              </p:cNvPr>
              <p:cNvSpPr txBox="1"/>
              <p:nvPr/>
            </p:nvSpPr>
            <p:spPr>
              <a:xfrm>
                <a:off x="224468" y="3641414"/>
                <a:ext cx="6432705" cy="307777"/>
              </a:xfrm>
              <a:prstGeom prst="rect">
                <a:avLst/>
              </a:prstGeom>
              <a:noFill/>
              <a:ln>
                <a:solidFill>
                  <a:schemeClr val="tx1"/>
                </a:solidFill>
              </a:ln>
            </p:spPr>
            <p:txBody>
              <a:bodyPr wrap="square" rtlCol="0">
                <a:spAutoFit/>
              </a:bodyPr>
              <a:lstStyle/>
              <a:p>
                <a14:m>
                  <m:oMath xmlns:m="http://schemas.openxmlformats.org/officeDocument/2006/math">
                    <m:r>
                      <a:rPr lang="en-US" sz="1400" b="0" i="1" smtClean="0">
                        <a:latin typeface="Cambria Math" panose="02040503050406030204" pitchFamily="18" charset="0"/>
                      </a:rPr>
                      <m:t>𝑝</m:t>
                    </m:r>
                  </m:oMath>
                </a14:m>
                <a:r>
                  <a:rPr lang="en-US" sz="1400" dirty="0"/>
                  <a:t> and </a:t>
                </a:r>
                <a14:m>
                  <m:oMath xmlns:m="http://schemas.openxmlformats.org/officeDocument/2006/math">
                    <m:r>
                      <a:rPr lang="en-US" sz="1400" b="0" i="1" smtClean="0">
                        <a:latin typeface="Cambria Math" panose="02040503050406030204" pitchFamily="18" charset="0"/>
                      </a:rPr>
                      <m:t>𝑞</m:t>
                    </m:r>
                  </m:oMath>
                </a14:m>
                <a:r>
                  <a:rPr lang="en-US" sz="1400" dirty="0"/>
                  <a:t> are points on the left and right halves respectively</a:t>
                </a:r>
              </a:p>
            </p:txBody>
          </p:sp>
        </mc:Choice>
        <mc:Fallback>
          <p:sp>
            <p:nvSpPr>
              <p:cNvPr id="2" name="TextBox 1">
                <a:extLst>
                  <a:ext uri="{FF2B5EF4-FFF2-40B4-BE49-F238E27FC236}">
                    <a16:creationId xmlns:a16="http://schemas.microsoft.com/office/drawing/2014/main" id="{48D0D113-1D98-07E5-E790-EED55DC57AC2}"/>
                  </a:ext>
                </a:extLst>
              </p:cNvPr>
              <p:cNvSpPr txBox="1">
                <a:spLocks noRot="1" noChangeAspect="1" noMove="1" noResize="1" noEditPoints="1" noAdjustHandles="1" noChangeArrowheads="1" noChangeShapeType="1" noTextEdit="1"/>
              </p:cNvSpPr>
              <p:nvPr/>
            </p:nvSpPr>
            <p:spPr>
              <a:xfrm>
                <a:off x="224468" y="3641414"/>
                <a:ext cx="6432705" cy="307777"/>
              </a:xfrm>
              <a:prstGeom prst="rect">
                <a:avLst/>
              </a:prstGeom>
              <a:blipFill>
                <a:blip r:embed="rId4"/>
                <a:stretch>
                  <a:fillRect t="-3846" b="-15385"/>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5762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50C1DB90-FDCD-E2F2-17BE-06F67BB0DE56}"/>
              </a:ext>
            </a:extLst>
          </p:cNvPr>
          <p:cNvGrpSpPr/>
          <p:nvPr/>
        </p:nvGrpSpPr>
        <p:grpSpPr>
          <a:xfrm>
            <a:off x="218114" y="2571750"/>
            <a:ext cx="3531983" cy="2160000"/>
            <a:chOff x="1669409" y="2640748"/>
            <a:chExt cx="3531983" cy="2160000"/>
          </a:xfrm>
        </p:grpSpPr>
        <p:sp>
          <p:nvSpPr>
            <p:cNvPr id="61" name="Oval 60">
              <a:extLst>
                <a:ext uri="{FF2B5EF4-FFF2-40B4-BE49-F238E27FC236}">
                  <a16:creationId xmlns:a16="http://schemas.microsoft.com/office/drawing/2014/main" id="{82E3385B-400E-049F-1142-747FE9E1F3E2}"/>
                </a:ext>
              </a:extLst>
            </p:cNvPr>
            <p:cNvSpPr/>
            <p:nvPr/>
          </p:nvSpPr>
          <p:spPr>
            <a:xfrm>
              <a:off x="1860941" y="394659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2346470" y="383456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2130107" y="4507673"/>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2602506" y="411309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2615642" y="4270887"/>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2615642" y="4270887"/>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2113926" y="4636551"/>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2113926" y="4636551"/>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1669409" y="3778172"/>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1669409" y="3778172"/>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2261003" y="3582501"/>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2261003" y="3582501"/>
                  <a:ext cx="170312" cy="164197"/>
                </a:xfrm>
                <a:prstGeom prst="rect">
                  <a:avLst/>
                </a:prstGeom>
                <a:blipFill>
                  <a:blip r:embed="rId7"/>
                  <a:stretch>
                    <a:fillRect l="-26667" r="-40000" b="-71429"/>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535F57F-61D6-BBEC-12B4-F2684E7B0956}"/>
                </a:ext>
              </a:extLst>
            </p:cNvPr>
            <p:cNvCxnSpPr>
              <a:cxnSpLocks/>
              <a:stCxn id="61" idx="2"/>
              <a:endCxn id="63" idx="3"/>
            </p:cNvCxnSpPr>
            <p:nvPr/>
          </p:nvCxnSpPr>
          <p:spPr>
            <a:xfrm>
              <a:off x="1860941" y="3976599"/>
              <a:ext cx="277955" cy="582303"/>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D1DA37A-46D5-0455-A66C-CCAC10881648}"/>
                </a:ext>
              </a:extLst>
            </p:cNvPr>
            <p:cNvCxnSpPr>
              <a:cxnSpLocks/>
              <a:stCxn id="61" idx="0"/>
              <a:endCxn id="62" idx="0"/>
            </p:cNvCxnSpPr>
            <p:nvPr/>
          </p:nvCxnSpPr>
          <p:spPr>
            <a:xfrm flipV="1">
              <a:off x="1890950" y="3834565"/>
              <a:ext cx="485529" cy="112025"/>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1B62653-4210-703A-3D96-8D8A4FE01B8F}"/>
                </a:ext>
              </a:extLst>
            </p:cNvPr>
            <p:cNvCxnSpPr>
              <a:cxnSpLocks/>
              <a:stCxn id="62" idx="7"/>
              <a:endCxn id="64" idx="7"/>
            </p:cNvCxnSpPr>
            <p:nvPr/>
          </p:nvCxnSpPr>
          <p:spPr>
            <a:xfrm>
              <a:off x="2397699" y="3843354"/>
              <a:ext cx="256035" cy="278530"/>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BD6FD97-5092-7935-EEAC-A4026EC8ACAB}"/>
                </a:ext>
              </a:extLst>
            </p:cNvPr>
            <p:cNvCxnSpPr>
              <a:cxnSpLocks/>
              <a:stCxn id="63" idx="5"/>
              <a:endCxn id="64" idx="4"/>
            </p:cNvCxnSpPr>
            <p:nvPr/>
          </p:nvCxnSpPr>
          <p:spPr>
            <a:xfrm flipV="1">
              <a:off x="2181336" y="4173114"/>
              <a:ext cx="451179" cy="385788"/>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AB3135FB-A39B-59BB-CB94-A40130469843}"/>
                </a:ext>
              </a:extLst>
            </p:cNvPr>
            <p:cNvSpPr/>
            <p:nvPr/>
          </p:nvSpPr>
          <p:spPr>
            <a:xfrm>
              <a:off x="3880051" y="2967854"/>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4646430" y="271330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4986350" y="328921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7A85D24-E632-BCE5-0FEE-B225F8343AE7}"/>
                </a:ext>
              </a:extLst>
            </p:cNvPr>
            <p:cNvCxnSpPr>
              <a:cxnSpLocks/>
              <a:stCxn id="58" idx="1"/>
              <a:endCxn id="57" idx="1"/>
            </p:cNvCxnSpPr>
            <p:nvPr/>
          </p:nvCxnSpPr>
          <p:spPr>
            <a:xfrm flipH="1">
              <a:off x="3888840" y="2722095"/>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CD32B41-AE3D-A618-5994-2A7F5FDCF5F3}"/>
                </a:ext>
              </a:extLst>
            </p:cNvPr>
            <p:cNvCxnSpPr>
              <a:cxnSpLocks/>
              <a:stCxn id="59" idx="5"/>
              <a:endCxn id="46" idx="5"/>
            </p:cNvCxnSpPr>
            <p:nvPr/>
          </p:nvCxnSpPr>
          <p:spPr>
            <a:xfrm flipH="1">
              <a:off x="4346794" y="3340439"/>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D212DCF-6A0D-4383-5627-4AD6BFA53C56}"/>
                </a:ext>
              </a:extLst>
            </p:cNvPr>
            <p:cNvCxnSpPr>
              <a:cxnSpLocks/>
              <a:stCxn id="58" idx="7"/>
              <a:endCxn id="59" idx="7"/>
            </p:cNvCxnSpPr>
            <p:nvPr/>
          </p:nvCxnSpPr>
          <p:spPr>
            <a:xfrm>
              <a:off x="4697659" y="2722095"/>
              <a:ext cx="339920" cy="57590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4742464" y="2640748"/>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4742464" y="2640748"/>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5037579" y="3072692"/>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5037579" y="3072692"/>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4295565" y="386056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365BAAE-515D-D3E6-6A4D-FCE484BF3A2F}"/>
                </a:ext>
              </a:extLst>
            </p:cNvPr>
            <p:cNvCxnSpPr>
              <a:cxnSpLocks/>
              <a:stCxn id="46" idx="3"/>
              <a:endCxn id="57" idx="3"/>
            </p:cNvCxnSpPr>
            <p:nvPr/>
          </p:nvCxnSpPr>
          <p:spPr>
            <a:xfrm flipH="1" flipV="1">
              <a:off x="3888840" y="3019083"/>
              <a:ext cx="415514" cy="892714"/>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4003586" y="3675889"/>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4003586" y="3675889"/>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1871529" y="2976643"/>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3779421" y="26912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3779421" y="2691225"/>
                  <a:ext cx="245645" cy="246221"/>
                </a:xfrm>
                <a:prstGeom prst="rect">
                  <a:avLst/>
                </a:prstGeom>
                <a:blipFill>
                  <a:blip r:embed="rId11"/>
                  <a:stretch>
                    <a:fillRect l="-20000" r="-10000" b="-9524"/>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2FE99BAA-A70A-C912-9CC8-ED5275BF8F22}"/>
                </a:ext>
              </a:extLst>
            </p:cNvPr>
            <p:cNvCxnSpPr>
              <a:cxnSpLocks/>
              <a:stCxn id="46" idx="5"/>
            </p:cNvCxnSpPr>
            <p:nvPr/>
          </p:nvCxnSpPr>
          <p:spPr>
            <a:xfrm flipH="1">
              <a:off x="2168393" y="3911797"/>
              <a:ext cx="2178401" cy="657707"/>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3065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82E3385B-400E-049F-1142-747FE9E1F3E2}"/>
              </a:ext>
            </a:extLst>
          </p:cNvPr>
          <p:cNvSpPr/>
          <p:nvPr/>
        </p:nvSpPr>
        <p:spPr>
          <a:xfrm>
            <a:off x="409646" y="387759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895175" y="376556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678812" y="443867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1151211" y="404409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1164347" y="4201889"/>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1164347" y="4201889"/>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662631" y="4567553"/>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662631" y="4567553"/>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218114" y="3709174"/>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218114" y="3709174"/>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809708" y="3513503"/>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809708" y="3513503"/>
                <a:ext cx="170312" cy="164197"/>
              </a:xfrm>
              <a:prstGeom prst="rect">
                <a:avLst/>
              </a:prstGeom>
              <a:blipFill>
                <a:blip r:embed="rId7"/>
                <a:stretch>
                  <a:fillRect l="-26667" r="-40000" b="-71429"/>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AB3135FB-A39B-59BB-CB94-A40130469843}"/>
              </a:ext>
            </a:extLst>
          </p:cNvPr>
          <p:cNvSpPr/>
          <p:nvPr/>
        </p:nvSpPr>
        <p:spPr>
          <a:xfrm>
            <a:off x="2428756" y="289885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3195135" y="264430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3535055" y="322021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3291169" y="2571750"/>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3291169" y="2571750"/>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3586284" y="3003694"/>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3586284" y="3003694"/>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2844270" y="379157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2552291" y="3606891"/>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2552291" y="3606891"/>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420234" y="2907645"/>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2328126" y="2622227"/>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2328126" y="2622227"/>
                <a:ext cx="245645" cy="246221"/>
              </a:xfrm>
              <a:prstGeom prst="rect">
                <a:avLst/>
              </a:prstGeom>
              <a:blipFill>
                <a:blip r:embed="rId11"/>
                <a:stretch>
                  <a:fillRect l="-20000" r="-10000"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B128F2C-26E0-B76D-CD9F-FE3995C5E065}"/>
                  </a:ext>
                </a:extLst>
              </p:cNvPr>
              <p:cNvSpPr txBox="1">
                <a:spLocks/>
              </p:cNvSpPr>
              <p:nvPr/>
            </p:nvSpPr>
            <p:spPr>
              <a:xfrm>
                <a:off x="3883764" y="2553367"/>
                <a:ext cx="2903804" cy="22677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𝑗</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2</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0</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𝑏</m:t>
                    </m:r>
                  </m:oMath>
                </a14:m>
                <a:r>
                  <a:rPr lang="en-US" sz="1600" dirty="0"/>
                  <a:t> list till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oMath>
                </a14:m>
                <a:r>
                  <a:rPr lang="en-US" sz="1600" dirty="0"/>
                  <a:t> is met</a:t>
                </a:r>
              </a:p>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𝑚</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𝑎</m:t>
                    </m:r>
                  </m:oMath>
                </a14:m>
                <a:r>
                  <a:rPr lang="en-US" sz="1600" dirty="0"/>
                  <a:t> list till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oMath>
                </a14:m>
                <a:r>
                  <a:rPr lang="en-US" sz="1600" dirty="0"/>
                  <a:t> is met</a:t>
                </a:r>
              </a:p>
            </p:txBody>
          </p:sp>
        </mc:Choice>
        <mc:Fallback xmlns="">
          <p:sp>
            <p:nvSpPr>
              <p:cNvPr id="75" name="Content Placeholder 2">
                <a:extLst>
                  <a:ext uri="{FF2B5EF4-FFF2-40B4-BE49-F238E27FC236}">
                    <a16:creationId xmlns:a16="http://schemas.microsoft.com/office/drawing/2014/main" id="{7B128F2C-26E0-B76D-CD9F-FE3995C5E065}"/>
                  </a:ext>
                </a:extLst>
              </p:cNvPr>
              <p:cNvSpPr txBox="1">
                <a:spLocks noRot="1" noChangeAspect="1" noMove="1" noResize="1" noEditPoints="1" noAdjustHandles="1" noChangeArrowheads="1" noChangeShapeType="1" noTextEdit="1"/>
              </p:cNvSpPr>
              <p:nvPr/>
            </p:nvSpPr>
            <p:spPr>
              <a:xfrm>
                <a:off x="3883764" y="2553367"/>
                <a:ext cx="2903804" cy="2267753"/>
              </a:xfrm>
              <a:prstGeom prst="rect">
                <a:avLst/>
              </a:prstGeom>
              <a:blipFill>
                <a:blip r:embed="rId12"/>
                <a:stretch>
                  <a:fillRect l="-870" t="-2235"/>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DECC16B4-72BB-E8CD-4C95-493010A80B41}"/>
              </a:ext>
            </a:extLst>
          </p:cNvPr>
          <p:cNvCxnSpPr>
            <a:cxnSpLocks/>
          </p:cNvCxnSpPr>
          <p:nvPr/>
        </p:nvCxnSpPr>
        <p:spPr>
          <a:xfrm flipH="1">
            <a:off x="2437545" y="2653097"/>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2255DDB-9C15-6C83-6680-8758E33EF7B5}"/>
              </a:ext>
            </a:extLst>
          </p:cNvPr>
          <p:cNvCxnSpPr>
            <a:cxnSpLocks/>
          </p:cNvCxnSpPr>
          <p:nvPr/>
        </p:nvCxnSpPr>
        <p:spPr>
          <a:xfrm flipH="1">
            <a:off x="2895499" y="3271441"/>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E71B0B-4F3C-5188-855C-75B2992C4FAF}"/>
              </a:ext>
            </a:extLst>
          </p:cNvPr>
          <p:cNvCxnSpPr>
            <a:cxnSpLocks/>
          </p:cNvCxnSpPr>
          <p:nvPr/>
        </p:nvCxnSpPr>
        <p:spPr>
          <a:xfrm>
            <a:off x="3246364" y="2653097"/>
            <a:ext cx="339920" cy="57590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C305DF3-BA34-0531-341F-5AE3342254EE}"/>
              </a:ext>
            </a:extLst>
          </p:cNvPr>
          <p:cNvCxnSpPr>
            <a:cxnSpLocks/>
          </p:cNvCxnSpPr>
          <p:nvPr/>
        </p:nvCxnSpPr>
        <p:spPr>
          <a:xfrm flipH="1">
            <a:off x="717098" y="3842799"/>
            <a:ext cx="2178401" cy="657707"/>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17C99C1-E746-A540-E331-22AADD3AC4EC}"/>
              </a:ext>
            </a:extLst>
          </p:cNvPr>
          <p:cNvCxnSpPr>
            <a:cxnSpLocks/>
          </p:cNvCxnSpPr>
          <p:nvPr/>
        </p:nvCxnSpPr>
        <p:spPr>
          <a:xfrm>
            <a:off x="409646" y="3907601"/>
            <a:ext cx="277955" cy="58230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1D1A3D47-0D86-2F34-FE0E-657B20E2F89C}"/>
                  </a:ext>
                </a:extLst>
              </p:cNvPr>
              <p:cNvSpPr txBox="1">
                <a:spLocks/>
              </p:cNvSpPr>
              <p:nvPr/>
            </p:nvSpPr>
            <p:spPr>
              <a:xfrm>
                <a:off x="1203580" y="4481932"/>
                <a:ext cx="5580972" cy="3967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So the hull is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p:txBody>
          </p:sp>
        </mc:Choice>
        <mc:Fallback xmlns="">
          <p:sp>
            <p:nvSpPr>
              <p:cNvPr id="55" name="Content Placeholder 2">
                <a:extLst>
                  <a:ext uri="{FF2B5EF4-FFF2-40B4-BE49-F238E27FC236}">
                    <a16:creationId xmlns:a16="http://schemas.microsoft.com/office/drawing/2014/main" id="{1D1A3D47-0D86-2F34-FE0E-657B20E2F89C}"/>
                  </a:ext>
                </a:extLst>
              </p:cNvPr>
              <p:cNvSpPr txBox="1">
                <a:spLocks noRot="1" noChangeAspect="1" noMove="1" noResize="1" noEditPoints="1" noAdjustHandles="1" noChangeArrowheads="1" noChangeShapeType="1" noTextEdit="1"/>
              </p:cNvSpPr>
              <p:nvPr/>
            </p:nvSpPr>
            <p:spPr>
              <a:xfrm>
                <a:off x="1203580" y="4481932"/>
                <a:ext cx="5580972" cy="396757"/>
              </a:xfrm>
              <a:prstGeom prst="rect">
                <a:avLst/>
              </a:prstGeom>
              <a:blipFill>
                <a:blip r:embed="rId13"/>
                <a:stretch>
                  <a:fillRect l="-454" t="-6250" b="-6250"/>
                </a:stretch>
              </a:blipFill>
            </p:spPr>
            <p:txBody>
              <a:bodyPr/>
              <a:lstStyle/>
              <a:p>
                <a:r>
                  <a:rPr lang="en-US">
                    <a:noFill/>
                  </a:rPr>
                  <a:t> </a:t>
                </a:r>
              </a:p>
            </p:txBody>
          </p:sp>
        </mc:Fallback>
      </mc:AlternateContent>
    </p:spTree>
    <p:extLst>
      <p:ext uri="{BB962C8B-B14F-4D97-AF65-F5344CB8AC3E}">
        <p14:creationId xmlns:p14="http://schemas.microsoft.com/office/powerpoint/2010/main" val="1630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400"/>
                <a:ext cx="6539957" cy="115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u="sng" dirty="0"/>
                  <a:t>Problem definition</a:t>
                </a:r>
                <a:r>
                  <a:rPr lang="en-US" sz="1600" dirty="0"/>
                  <a:t>: Given </a:t>
                </a:r>
                <a14:m>
                  <m:oMath xmlns:m="http://schemas.openxmlformats.org/officeDocument/2006/math">
                    <m:r>
                      <a:rPr lang="en-US" sz="1600" b="0" i="1" smtClean="0">
                        <a:latin typeface="Cambria Math" panose="02040503050406030204" pitchFamily="18" charset="0"/>
                      </a:rPr>
                      <m:t>𝑛</m:t>
                    </m:r>
                  </m:oMath>
                </a14:m>
                <a:r>
                  <a:rPr lang="en-US" sz="1600" dirty="0"/>
                  <a:t> points </a:t>
                </a:r>
                <a14:m>
                  <m:oMath xmlns:m="http://schemas.openxmlformats.org/officeDocument/2006/math">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US" sz="1600" dirty="0"/>
                  <a:t> in the plane, find the pair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𝑖</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𝑖</m:t>
                            </m:r>
                          </m:sub>
                        </m:sSub>
                      </m:e>
                    </m:d>
                  </m:oMath>
                </a14:m>
                <a:r>
                  <a:rPr lang="en-US" sz="1600" dirty="0"/>
                  <a:t> and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𝑗</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𝑗</m:t>
                            </m:r>
                          </m:sub>
                        </m:sSub>
                      </m:e>
                    </m:d>
                  </m:oMath>
                </a14:m>
                <a:r>
                  <a:rPr lang="en-US" sz="1600" dirty="0"/>
                  <a:t>whose Euclidean distance is as small as possible</a:t>
                </a:r>
              </a:p>
              <a:p>
                <a:pPr>
                  <a:lnSpc>
                    <a:spcPts val="1900"/>
                  </a:lnSpc>
                  <a:spcBef>
                    <a:spcPts val="400"/>
                  </a:spcBef>
                  <a:spcAft>
                    <a:spcPts val="200"/>
                  </a:spcAft>
                </a:pPr>
                <a:r>
                  <a:rPr lang="en-US" sz="1600" u="sng" dirty="0"/>
                  <a:t>Naïve approach</a:t>
                </a:r>
                <a:r>
                  <a:rPr lang="en-US" sz="1600" dirty="0"/>
                  <a:t>: Try every pair of points.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400"/>
                <a:ext cx="6539957" cy="1152313"/>
              </a:xfrm>
              <a:prstGeom prst="rect">
                <a:avLst/>
              </a:prstGeom>
              <a:blipFill>
                <a:blip r:embed="rId3"/>
                <a:stretch>
                  <a:fillRect l="-388" t="-2174" b="-5435"/>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A2DCE2D9-46EB-4809-A5D3-6F959CC34842}"/>
              </a:ext>
            </a:extLst>
          </p:cNvPr>
          <p:cNvSpPr/>
          <p:nvPr/>
        </p:nvSpPr>
        <p:spPr>
          <a:xfrm>
            <a:off x="2124342" y="3618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16001B72-4398-2C99-A30E-B3B67BCFED0F}"/>
              </a:ext>
            </a:extLst>
          </p:cNvPr>
          <p:cNvSpPr/>
          <p:nvPr/>
        </p:nvSpPr>
        <p:spPr>
          <a:xfrm>
            <a:off x="1593079" y="28151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B4D4F216-B213-0AD8-4374-2216C1FC289B}"/>
              </a:ext>
            </a:extLst>
          </p:cNvPr>
          <p:cNvSpPr/>
          <p:nvPr/>
        </p:nvSpPr>
        <p:spPr>
          <a:xfrm>
            <a:off x="2050279" y="26627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E62D9DEF-9296-180E-4511-4A4B7ABF81C5}"/>
              </a:ext>
            </a:extLst>
          </p:cNvPr>
          <p:cNvSpPr/>
          <p:nvPr/>
        </p:nvSpPr>
        <p:spPr>
          <a:xfrm>
            <a:off x="2978206" y="2856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E5722F19-C957-B3FB-4203-C128B1CC50D9}"/>
              </a:ext>
            </a:extLst>
          </p:cNvPr>
          <p:cNvSpPr/>
          <p:nvPr/>
        </p:nvSpPr>
        <p:spPr>
          <a:xfrm>
            <a:off x="3325736" y="388050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90286724-69C8-4F81-32E6-9E3068F55DBB}"/>
              </a:ext>
            </a:extLst>
          </p:cNvPr>
          <p:cNvSpPr/>
          <p:nvPr/>
        </p:nvSpPr>
        <p:spPr>
          <a:xfrm>
            <a:off x="2276742" y="44466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0D660C52-ECF5-66F7-0C5E-69958BD38D9B}"/>
              </a:ext>
            </a:extLst>
          </p:cNvPr>
          <p:cNvSpPr/>
          <p:nvPr/>
        </p:nvSpPr>
        <p:spPr>
          <a:xfrm>
            <a:off x="3664006" y="36860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FD1A0C27-D752-2273-86CC-C2083DD14641}"/>
              </a:ext>
            </a:extLst>
          </p:cNvPr>
          <p:cNvSpPr/>
          <p:nvPr/>
        </p:nvSpPr>
        <p:spPr>
          <a:xfrm>
            <a:off x="5188006" y="26299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F0C0E7D-4BDE-7BE9-6FC0-783DEDD4BBED}"/>
              </a:ext>
            </a:extLst>
          </p:cNvPr>
          <p:cNvSpPr/>
          <p:nvPr/>
        </p:nvSpPr>
        <p:spPr>
          <a:xfrm>
            <a:off x="4913113" y="35422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5DF5525-2791-3A0A-1786-7385BD177D2B}"/>
              </a:ext>
            </a:extLst>
          </p:cNvPr>
          <p:cNvSpPr/>
          <p:nvPr/>
        </p:nvSpPr>
        <p:spPr>
          <a:xfrm>
            <a:off x="4426006" y="30088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0C1B5CAE-042E-FB43-5F28-5E384A9B0FB5}"/>
              </a:ext>
            </a:extLst>
          </p:cNvPr>
          <p:cNvSpPr/>
          <p:nvPr/>
        </p:nvSpPr>
        <p:spPr>
          <a:xfrm>
            <a:off x="5264206" y="46752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FF0D5F62-763E-910B-8DCF-9601BA34F622}"/>
              </a:ext>
            </a:extLst>
          </p:cNvPr>
          <p:cNvSpPr/>
          <p:nvPr/>
        </p:nvSpPr>
        <p:spPr>
          <a:xfrm>
            <a:off x="5446513" y="36946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9112A4D4-B8E8-AE01-F23A-69A4A9B4514B}"/>
              </a:ext>
            </a:extLst>
          </p:cNvPr>
          <p:cNvCxnSpPr>
            <a:cxnSpLocks/>
            <a:stCxn id="17" idx="2"/>
          </p:cNvCxnSpPr>
          <p:nvPr/>
        </p:nvCxnSpPr>
        <p:spPr>
          <a:xfrm flipH="1">
            <a:off x="3370736" y="3731086"/>
            <a:ext cx="293270" cy="18334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avoid comparing every pair of points?</a:t>
                </a:r>
              </a:p>
              <a:p>
                <a:pPr>
                  <a:lnSpc>
                    <a:spcPts val="1900"/>
                  </a:lnSpc>
                  <a:spcBef>
                    <a:spcPts val="400"/>
                  </a:spcBef>
                  <a:spcAft>
                    <a:spcPts val="200"/>
                  </a:spcAft>
                </a:pPr>
                <a:r>
                  <a:rPr lang="en-US" sz="1600" dirty="0"/>
                  <a:t>How about single dimension case?</a:t>
                </a:r>
              </a:p>
              <a:p>
                <a:pPr>
                  <a:lnSpc>
                    <a:spcPts val="1900"/>
                  </a:lnSpc>
                  <a:spcBef>
                    <a:spcPts val="400"/>
                  </a:spcBef>
                  <a:spcAft>
                    <a:spcPts val="200"/>
                  </a:spcAft>
                </a:pPr>
                <a:r>
                  <a:rPr lang="en-US" sz="1600" dirty="0"/>
                  <a:t>In one dimensional case, the structure of the problem setting helps. we only need the distances between adjacent points. So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a:t>
                </a:r>
              </a:p>
              <a:p>
                <a:pPr>
                  <a:lnSpc>
                    <a:spcPts val="1900"/>
                  </a:lnSpc>
                  <a:spcBef>
                    <a:spcPts val="400"/>
                  </a:spcBef>
                  <a:spcAft>
                    <a:spcPts val="200"/>
                  </a:spcAft>
                </a:pPr>
                <a:r>
                  <a:rPr lang="en-US" sz="1600" dirty="0"/>
                  <a:t>But we need to sort them first according to the </a:t>
                </a:r>
                <a14:m>
                  <m:oMath xmlns:m="http://schemas.openxmlformats.org/officeDocument/2006/math">
                    <m:r>
                      <a:rPr lang="en-US" sz="1600" b="0" i="1" smtClean="0">
                        <a:latin typeface="Cambria Math" panose="02040503050406030204" pitchFamily="18" charset="0"/>
                      </a:rPr>
                      <m:t>𝑥</m:t>
                    </m:r>
                  </m:oMath>
                </a14:m>
                <a:r>
                  <a:rPr lang="en-US" sz="1600" dirty="0"/>
                  <a:t>-coordinate values. So its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194"/>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DB7DE098-2BC7-B70C-BC99-1DC762C04219}"/>
              </a:ext>
            </a:extLst>
          </p:cNvPr>
          <p:cNvSpPr/>
          <p:nvPr/>
        </p:nvSpPr>
        <p:spPr>
          <a:xfrm>
            <a:off x="1259784"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Oval 2">
            <a:extLst>
              <a:ext uri="{FF2B5EF4-FFF2-40B4-BE49-F238E27FC236}">
                <a16:creationId xmlns:a16="http://schemas.microsoft.com/office/drawing/2014/main" id="{C07EF76A-9625-49D9-4B45-6DD0FCD55455}"/>
              </a:ext>
            </a:extLst>
          </p:cNvPr>
          <p:cNvSpPr/>
          <p:nvPr/>
        </p:nvSpPr>
        <p:spPr>
          <a:xfrm>
            <a:off x="162583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a:extLst>
              <a:ext uri="{FF2B5EF4-FFF2-40B4-BE49-F238E27FC236}">
                <a16:creationId xmlns:a16="http://schemas.microsoft.com/office/drawing/2014/main" id="{2D4F1393-BD55-9DB5-3DC5-038E0DBC2E10}"/>
              </a:ext>
            </a:extLst>
          </p:cNvPr>
          <p:cNvSpPr/>
          <p:nvPr/>
        </p:nvSpPr>
        <p:spPr>
          <a:xfrm>
            <a:off x="192351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2AEEAFC9-0E9A-47ED-5427-B5A116C9B364}"/>
              </a:ext>
            </a:extLst>
          </p:cNvPr>
          <p:cNvSpPr/>
          <p:nvPr/>
        </p:nvSpPr>
        <p:spPr>
          <a:xfrm>
            <a:off x="222974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a:extLst>
              <a:ext uri="{FF2B5EF4-FFF2-40B4-BE49-F238E27FC236}">
                <a16:creationId xmlns:a16="http://schemas.microsoft.com/office/drawing/2014/main" id="{4ED5CCE1-634C-AF94-F3FF-385B9915E046}"/>
              </a:ext>
            </a:extLst>
          </p:cNvPr>
          <p:cNvSpPr/>
          <p:nvPr/>
        </p:nvSpPr>
        <p:spPr>
          <a:xfrm>
            <a:off x="259579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6F07E2B8-232D-1417-C0F0-DC30370971B5}"/>
              </a:ext>
            </a:extLst>
          </p:cNvPr>
          <p:cNvSpPr/>
          <p:nvPr/>
        </p:nvSpPr>
        <p:spPr>
          <a:xfrm>
            <a:off x="3141295"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65D64B76-E4DA-5B2B-353D-710A3A8ABAB8}"/>
              </a:ext>
            </a:extLst>
          </p:cNvPr>
          <p:cNvSpPr/>
          <p:nvPr/>
        </p:nvSpPr>
        <p:spPr>
          <a:xfrm>
            <a:off x="36269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AAC8357-12F3-0257-CD25-52A990C7AE98}"/>
              </a:ext>
            </a:extLst>
          </p:cNvPr>
          <p:cNvSpPr/>
          <p:nvPr/>
        </p:nvSpPr>
        <p:spPr>
          <a:xfrm>
            <a:off x="39844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a:extLst>
              <a:ext uri="{FF2B5EF4-FFF2-40B4-BE49-F238E27FC236}">
                <a16:creationId xmlns:a16="http://schemas.microsoft.com/office/drawing/2014/main" id="{8B65EA35-F006-F618-56D5-944CAE371AF5}"/>
              </a:ext>
            </a:extLst>
          </p:cNvPr>
          <p:cNvSpPr/>
          <p:nvPr/>
        </p:nvSpPr>
        <p:spPr>
          <a:xfrm>
            <a:off x="4427437"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a:extLst>
              <a:ext uri="{FF2B5EF4-FFF2-40B4-BE49-F238E27FC236}">
                <a16:creationId xmlns:a16="http://schemas.microsoft.com/office/drawing/2014/main" id="{94EE1680-B83B-C3EC-CD19-800BFB13A578}"/>
              </a:ext>
            </a:extLst>
          </p:cNvPr>
          <p:cNvSpPr/>
          <p:nvPr/>
        </p:nvSpPr>
        <p:spPr>
          <a:xfrm>
            <a:off x="4596929"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a:extLst>
              <a:ext uri="{FF2B5EF4-FFF2-40B4-BE49-F238E27FC236}">
                <a16:creationId xmlns:a16="http://schemas.microsoft.com/office/drawing/2014/main" id="{20EE214F-A9A1-1DA1-53F2-3475330362FE}"/>
              </a:ext>
            </a:extLst>
          </p:cNvPr>
          <p:cNvSpPr/>
          <p:nvPr/>
        </p:nvSpPr>
        <p:spPr>
          <a:xfrm>
            <a:off x="491170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a:extLst>
              <a:ext uri="{FF2B5EF4-FFF2-40B4-BE49-F238E27FC236}">
                <a16:creationId xmlns:a16="http://schemas.microsoft.com/office/drawing/2014/main" id="{7C08390A-480F-886B-4788-55BA9379779B}"/>
              </a:ext>
            </a:extLst>
          </p:cNvPr>
          <p:cNvCxnSpPr>
            <a:cxnSpLocks/>
            <a:stCxn id="29" idx="2"/>
            <a:endCxn id="28" idx="5"/>
          </p:cNvCxnSpPr>
          <p:nvPr/>
        </p:nvCxnSpPr>
        <p:spPr>
          <a:xfrm flipH="1">
            <a:off x="4504257" y="3184870"/>
            <a:ext cx="92672"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57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87F246-CA2E-1CCD-E2AA-DEB842C9CDD9}"/>
              </a:ext>
            </a:extLst>
          </p:cNvPr>
          <p:cNvPicPr>
            <a:picLocks noChangeAspect="1"/>
          </p:cNvPicPr>
          <p:nvPr/>
        </p:nvPicPr>
        <p:blipFill rotWithShape="1">
          <a:blip r:embed="rId3"/>
          <a:srcRect t="-1" b="-1343"/>
          <a:stretch/>
        </p:blipFill>
        <p:spPr>
          <a:xfrm>
            <a:off x="356351" y="1072736"/>
            <a:ext cx="2626116" cy="37726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34873DC-07A3-3AC2-55DD-52D4BB4025AE}"/>
                  </a:ext>
                </a:extLst>
              </p:cNvPr>
              <p:cNvSpPr txBox="1">
                <a:spLocks/>
              </p:cNvSpPr>
              <p:nvPr/>
            </p:nvSpPr>
            <p:spPr>
              <a:xfrm>
                <a:off x="3078759" y="1300085"/>
                <a:ext cx="3682768" cy="4084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Total number of elements in two arrays is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oMath>
                </a14:m>
                <a:endParaRPr lang="en-US" sz="1200" dirty="0"/>
              </a:p>
            </p:txBody>
          </p:sp>
        </mc:Choice>
        <mc:Fallback xmlns="">
          <p:sp>
            <p:nvSpPr>
              <p:cNvPr id="16" name="Content Placeholder 2">
                <a:extLst>
                  <a:ext uri="{FF2B5EF4-FFF2-40B4-BE49-F238E27FC236}">
                    <a16:creationId xmlns:a16="http://schemas.microsoft.com/office/drawing/2014/main" id="{434873DC-07A3-3AC2-55DD-52D4BB4025AE}"/>
                  </a:ext>
                </a:extLst>
              </p:cNvPr>
              <p:cNvSpPr txBox="1">
                <a:spLocks noRot="1" noChangeAspect="1" noMove="1" noResize="1" noEditPoints="1" noAdjustHandles="1" noChangeArrowheads="1" noChangeShapeType="1" noTextEdit="1"/>
              </p:cNvSpPr>
              <p:nvPr/>
            </p:nvSpPr>
            <p:spPr>
              <a:xfrm>
                <a:off x="3078759" y="1300085"/>
                <a:ext cx="3682768" cy="4084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3680070" y="1708487"/>
                <a:ext cx="1474634" cy="200055"/>
              </a:xfrm>
              <a:prstGeom prst="rect">
                <a:avLst/>
              </a:prstGeom>
              <a:noFill/>
            </p:spPr>
            <p:txBody>
              <a:bodyPr wrap="none" lIns="0" tIns="0" rIns="0" bIns="0" rtlCol="0">
                <a:spAutoFit/>
              </a:bodyPr>
              <a:lstStyle/>
              <a:p>
                <a14:m>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a14:m>
                <a:r>
                  <a:rPr lang="en-US" sz="1300" dirty="0"/>
                  <a:t> </a:t>
                </a:r>
                <a:r>
                  <a:rPr lang="en-US" sz="1300" dirty="0">
                    <a:sym typeface="Wingdings" pitchFamily="2" charset="2"/>
                  </a:rPr>
                  <a:t> [Constant time]</a:t>
                </a:r>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3680070" y="1708487"/>
                <a:ext cx="1474634" cy="200055"/>
              </a:xfrm>
              <a:prstGeom prst="rect">
                <a:avLst/>
              </a:prstGeom>
              <a:blipFill>
                <a:blip r:embed="rId5"/>
                <a:stretch>
                  <a:fillRect l="-3390" t="-23529" r="-5085" b="-4117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2971730" y="1667591"/>
            <a:ext cx="619597" cy="274825"/>
            <a:chOff x="2971730" y="1667591"/>
            <a:chExt cx="619597" cy="274825"/>
          </a:xfrm>
        </p:grpSpPr>
        <p:sp>
          <p:nvSpPr>
            <p:cNvPr id="18" name="Right Brace 17">
              <a:extLst>
                <a:ext uri="{FF2B5EF4-FFF2-40B4-BE49-F238E27FC236}">
                  <a16:creationId xmlns:a16="http://schemas.microsoft.com/office/drawing/2014/main" id="{88C550B8-55F8-75F2-A51B-991A57833973}"/>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F23547C2-21A5-06FD-87F8-747D82EE9EFE}"/>
              </a:ext>
            </a:extLst>
          </p:cNvPr>
          <p:cNvGrpSpPr/>
          <p:nvPr/>
        </p:nvGrpSpPr>
        <p:grpSpPr>
          <a:xfrm>
            <a:off x="2097443" y="2038105"/>
            <a:ext cx="619597" cy="274825"/>
            <a:chOff x="2971730" y="1667591"/>
            <a:chExt cx="619597" cy="274825"/>
          </a:xfrm>
        </p:grpSpPr>
        <p:sp>
          <p:nvSpPr>
            <p:cNvPr id="23" name="Right Brace 22">
              <a:extLst>
                <a:ext uri="{FF2B5EF4-FFF2-40B4-BE49-F238E27FC236}">
                  <a16:creationId xmlns:a16="http://schemas.microsoft.com/office/drawing/2014/main" id="{4BCBFCA0-99CA-0677-F08A-9B452FEA9E85}"/>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FF8328B-9564-F4AE-8E03-116370A92427}"/>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EAF8CB-DD36-1781-E78E-AA0EE502E8EA}"/>
                  </a:ext>
                </a:extLst>
              </p:cNvPr>
              <p:cNvSpPr txBox="1"/>
              <p:nvPr/>
            </p:nvSpPr>
            <p:spPr>
              <a:xfrm>
                <a:off x="2816520" y="2093277"/>
                <a:ext cx="45563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e>
                      </m:d>
                    </m:oMath>
                  </m:oMathPara>
                </a14:m>
                <a:endParaRPr lang="en-US" sz="1300" dirty="0"/>
              </a:p>
            </p:txBody>
          </p:sp>
        </mc:Choice>
        <mc:Fallback xmlns="">
          <p:sp>
            <p:nvSpPr>
              <p:cNvPr id="25" name="TextBox 24">
                <a:extLst>
                  <a:ext uri="{FF2B5EF4-FFF2-40B4-BE49-F238E27FC236}">
                    <a16:creationId xmlns:a16="http://schemas.microsoft.com/office/drawing/2014/main" id="{13EAF8CB-DD36-1781-E78E-AA0EE502E8EA}"/>
                  </a:ext>
                </a:extLst>
              </p:cNvPr>
              <p:cNvSpPr txBox="1">
                <a:spLocks noRot="1" noChangeAspect="1" noMove="1" noResize="1" noEditPoints="1" noAdjustHandles="1" noChangeArrowheads="1" noChangeShapeType="1" noTextEdit="1"/>
              </p:cNvSpPr>
              <p:nvPr/>
            </p:nvSpPr>
            <p:spPr>
              <a:xfrm>
                <a:off x="2816520" y="2093277"/>
                <a:ext cx="455638" cy="200055"/>
              </a:xfrm>
              <a:prstGeom prst="rect">
                <a:avLst/>
              </a:prstGeom>
              <a:blipFill>
                <a:blip r:embed="rId6"/>
                <a:stretch>
                  <a:fillRect l="-8108" b="-11765"/>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540FE83A-92E5-D10D-BB7C-52E0EFB4ABAF}"/>
              </a:ext>
            </a:extLst>
          </p:cNvPr>
          <p:cNvGrpSpPr/>
          <p:nvPr/>
        </p:nvGrpSpPr>
        <p:grpSpPr>
          <a:xfrm>
            <a:off x="2097443" y="2397146"/>
            <a:ext cx="619597" cy="274825"/>
            <a:chOff x="2971730" y="1667591"/>
            <a:chExt cx="619597" cy="274825"/>
          </a:xfrm>
        </p:grpSpPr>
        <p:sp>
          <p:nvSpPr>
            <p:cNvPr id="27" name="Right Brace 26">
              <a:extLst>
                <a:ext uri="{FF2B5EF4-FFF2-40B4-BE49-F238E27FC236}">
                  <a16:creationId xmlns:a16="http://schemas.microsoft.com/office/drawing/2014/main" id="{209E68A6-3BF4-66E6-8966-1D73273D4F9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1BDA221-E33B-4D2F-CDF9-A5D21769EFE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39972F-B59E-CC33-79DE-68FB4E5AB2A4}"/>
                  </a:ext>
                </a:extLst>
              </p:cNvPr>
              <p:cNvSpPr txBox="1"/>
              <p:nvPr/>
            </p:nvSpPr>
            <p:spPr>
              <a:xfrm>
                <a:off x="2816520" y="2452318"/>
                <a:ext cx="459485"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29" name="TextBox 28">
                <a:extLst>
                  <a:ext uri="{FF2B5EF4-FFF2-40B4-BE49-F238E27FC236}">
                    <a16:creationId xmlns:a16="http://schemas.microsoft.com/office/drawing/2014/main" id="{B339972F-B59E-CC33-79DE-68FB4E5AB2A4}"/>
                  </a:ext>
                </a:extLst>
              </p:cNvPr>
              <p:cNvSpPr txBox="1">
                <a:spLocks noRot="1" noChangeAspect="1" noMove="1" noResize="1" noEditPoints="1" noAdjustHandles="1" noChangeArrowheads="1" noChangeShapeType="1" noTextEdit="1"/>
              </p:cNvSpPr>
              <p:nvPr/>
            </p:nvSpPr>
            <p:spPr>
              <a:xfrm>
                <a:off x="2816520" y="2452318"/>
                <a:ext cx="459485" cy="200055"/>
              </a:xfrm>
              <a:prstGeom prst="rect">
                <a:avLst/>
              </a:prstGeom>
              <a:blipFill>
                <a:blip r:embed="rId7"/>
                <a:stretch>
                  <a:fillRect l="-810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7DC7F32-F773-F2E0-7E03-C9D94D15E0F4}"/>
                  </a:ext>
                </a:extLst>
              </p:cNvPr>
              <p:cNvSpPr txBox="1"/>
              <p:nvPr/>
            </p:nvSpPr>
            <p:spPr>
              <a:xfrm>
                <a:off x="3362797" y="331654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0" name="TextBox 29">
                <a:extLst>
                  <a:ext uri="{FF2B5EF4-FFF2-40B4-BE49-F238E27FC236}">
                    <a16:creationId xmlns:a16="http://schemas.microsoft.com/office/drawing/2014/main" id="{37DC7F32-F773-F2E0-7E03-C9D94D15E0F4}"/>
                  </a:ext>
                </a:extLst>
              </p:cNvPr>
              <p:cNvSpPr txBox="1">
                <a:spLocks noRot="1" noChangeAspect="1" noMove="1" noResize="1" noEditPoints="1" noAdjustHandles="1" noChangeArrowheads="1" noChangeShapeType="1" noTextEdit="1"/>
              </p:cNvSpPr>
              <p:nvPr/>
            </p:nvSpPr>
            <p:spPr>
              <a:xfrm>
                <a:off x="3362797" y="3316540"/>
                <a:ext cx="378822" cy="200055"/>
              </a:xfrm>
              <a:prstGeom prst="rect">
                <a:avLst/>
              </a:prstGeom>
              <a:blipFill>
                <a:blip r:embed="rId8"/>
                <a:stretch>
                  <a:fillRect l="-9677" b="-625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713B615-CDE4-FA29-8374-03C99F686B63}"/>
              </a:ext>
            </a:extLst>
          </p:cNvPr>
          <p:cNvGrpSpPr/>
          <p:nvPr/>
        </p:nvGrpSpPr>
        <p:grpSpPr>
          <a:xfrm>
            <a:off x="2643720" y="3279156"/>
            <a:ext cx="619597" cy="274825"/>
            <a:chOff x="2971730" y="1667591"/>
            <a:chExt cx="619597" cy="274825"/>
          </a:xfrm>
        </p:grpSpPr>
        <p:sp>
          <p:nvSpPr>
            <p:cNvPr id="36" name="Right Brace 35">
              <a:extLst>
                <a:ext uri="{FF2B5EF4-FFF2-40B4-BE49-F238E27FC236}">
                  <a16:creationId xmlns:a16="http://schemas.microsoft.com/office/drawing/2014/main" id="{9981823E-66B0-AFBE-44CC-1D21677431E8}"/>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12DE65-C8ED-0F57-A375-F4F976811AB0}"/>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96AD1-9F1E-2ED3-BFE1-D6B7D8053D49}"/>
                  </a:ext>
                </a:extLst>
              </p:cNvPr>
              <p:cNvSpPr txBox="1"/>
              <p:nvPr/>
            </p:nvSpPr>
            <p:spPr>
              <a:xfrm>
                <a:off x="2925110" y="4079054"/>
                <a:ext cx="82843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r>
                            <a:rPr lang="en-US" sz="1300" b="0" i="1" smtClean="0">
                              <a:latin typeface="Cambria Math" panose="02040503050406030204" pitchFamily="18" charset="0"/>
                              <a:ea typeface="Cambria Math" panose="02040503050406030204" pitchFamily="18" charset="0"/>
                            </a:rPr>
                            <m:t>+</m:t>
                          </m:r>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38" name="TextBox 37">
                <a:extLst>
                  <a:ext uri="{FF2B5EF4-FFF2-40B4-BE49-F238E27FC236}">
                    <a16:creationId xmlns:a16="http://schemas.microsoft.com/office/drawing/2014/main" id="{92E96AD1-9F1E-2ED3-BFE1-D6B7D8053D49}"/>
                  </a:ext>
                </a:extLst>
              </p:cNvPr>
              <p:cNvSpPr txBox="1">
                <a:spLocks noRot="1" noChangeAspect="1" noMove="1" noResize="1" noEditPoints="1" noAdjustHandles="1" noChangeArrowheads="1" noChangeShapeType="1" noTextEdit="1"/>
              </p:cNvSpPr>
              <p:nvPr/>
            </p:nvSpPr>
            <p:spPr>
              <a:xfrm>
                <a:off x="2925110" y="4079054"/>
                <a:ext cx="828432" cy="200055"/>
              </a:xfrm>
              <a:prstGeom prst="rect">
                <a:avLst/>
              </a:prstGeom>
              <a:blipFill>
                <a:blip r:embed="rId9"/>
                <a:stretch>
                  <a:fillRect l="-4545" b="-12500"/>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739BC997-F7AE-CCF5-1DF6-7AA8E707C664}"/>
              </a:ext>
            </a:extLst>
          </p:cNvPr>
          <p:cNvGrpSpPr/>
          <p:nvPr/>
        </p:nvGrpSpPr>
        <p:grpSpPr>
          <a:xfrm>
            <a:off x="2097443" y="3628158"/>
            <a:ext cx="743328" cy="1101848"/>
            <a:chOff x="1948469" y="1624905"/>
            <a:chExt cx="743328" cy="1101848"/>
          </a:xfrm>
        </p:grpSpPr>
        <p:sp>
          <p:nvSpPr>
            <p:cNvPr id="40" name="Right Brace 39">
              <a:extLst>
                <a:ext uri="{FF2B5EF4-FFF2-40B4-BE49-F238E27FC236}">
                  <a16:creationId xmlns:a16="http://schemas.microsoft.com/office/drawing/2014/main" id="{8B59A4A0-EE3E-CBC2-B421-4FB80BE2D4C4}"/>
                </a:ext>
              </a:extLst>
            </p:cNvPr>
            <p:cNvSpPr/>
            <p:nvPr/>
          </p:nvSpPr>
          <p:spPr>
            <a:xfrm>
              <a:off x="1948469" y="1624905"/>
              <a:ext cx="242093" cy="110184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7EC28BA-6C1A-DFAF-6A8E-B6FC5E1CC66E}"/>
                </a:ext>
              </a:extLst>
            </p:cNvPr>
            <p:cNvCxnSpPr>
              <a:cxnSpLocks/>
              <a:stCxn id="40" idx="1"/>
            </p:cNvCxnSpPr>
            <p:nvPr/>
          </p:nvCxnSpPr>
          <p:spPr>
            <a:xfrm>
              <a:off x="2190562" y="2175829"/>
              <a:ext cx="501235"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CB0D853A-B913-765A-39F8-BD2C78644239}"/>
                  </a:ext>
                </a:extLst>
              </p:cNvPr>
              <p:cNvSpPr txBox="1">
                <a:spLocks/>
              </p:cNvSpPr>
              <p:nvPr/>
            </p:nvSpPr>
            <p:spPr>
              <a:xfrm>
                <a:off x="4059016" y="3042116"/>
                <a:ext cx="2159637" cy="6935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“MERGE”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oMath>
                </a14:m>
                <a:r>
                  <a:rPr lang="en-US" sz="1200" dirty="0"/>
                  <a:t>(total number of elements after merging)</a:t>
                </a:r>
              </a:p>
            </p:txBody>
          </p:sp>
        </mc:Choice>
        <mc:Fallback xmlns="">
          <p:sp>
            <p:nvSpPr>
              <p:cNvPr id="45" name="Content Placeholder 2">
                <a:extLst>
                  <a:ext uri="{FF2B5EF4-FFF2-40B4-BE49-F238E27FC236}">
                    <a16:creationId xmlns:a16="http://schemas.microsoft.com/office/drawing/2014/main" id="{CB0D853A-B913-765A-39F8-BD2C78644239}"/>
                  </a:ext>
                </a:extLst>
              </p:cNvPr>
              <p:cNvSpPr txBox="1">
                <a:spLocks noRot="1" noChangeAspect="1" noMove="1" noResize="1" noEditPoints="1" noAdjustHandles="1" noChangeArrowheads="1" noChangeShapeType="1" noTextEdit="1"/>
              </p:cNvSpPr>
              <p:nvPr/>
            </p:nvSpPr>
            <p:spPr>
              <a:xfrm>
                <a:off x="4059016" y="3042116"/>
                <a:ext cx="2159637" cy="693518"/>
              </a:xfrm>
              <a:prstGeom prst="rect">
                <a:avLst/>
              </a:prstGeom>
              <a:blipFill>
                <a:blip r:embed="rId10"/>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42330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9" grpId="0"/>
      <p:bldP spid="30" grpId="0"/>
      <p:bldP spid="38" grpId="0"/>
      <p:bldP spid="4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Split the set of points into two halves</a:t>
                </a:r>
              </a:p>
              <a:p>
                <a:pPr marL="468313" lvl="1" indent="-239713">
                  <a:lnSpc>
                    <a:spcPts val="1700"/>
                  </a:lnSpc>
                  <a:spcBef>
                    <a:spcPts val="400"/>
                  </a:spcBef>
                </a:pPr>
                <a:r>
                  <a:rPr lang="en-US" sz="1200" dirty="0"/>
                  <a:t>For 2-D points, a good option to split is using a vertical line that divides the set into two of roughly the equal size</a:t>
                </a:r>
              </a:p>
              <a:p>
                <a:pPr marL="468313" lvl="1" indent="-239713">
                  <a:lnSpc>
                    <a:spcPts val="1700"/>
                  </a:lnSpc>
                  <a:spcBef>
                    <a:spcPts val="400"/>
                  </a:spcBef>
                </a:pPr>
                <a:r>
                  <a:rPr lang="en-US" sz="1200" dirty="0"/>
                  <a:t>For that we would need to sort the points according to </a:t>
                </a:r>
                <a14:m>
                  <m:oMath xmlns:m="http://schemas.openxmlformats.org/officeDocument/2006/math">
                    <m:r>
                      <a:rPr lang="en-US" sz="1200" b="0" i="1" smtClean="0">
                        <a:latin typeface="Cambria Math" panose="02040503050406030204" pitchFamily="18" charset="0"/>
                      </a:rPr>
                      <m:t>𝑥</m:t>
                    </m:r>
                  </m:oMath>
                </a14:m>
                <a:r>
                  <a:rPr lang="en-US" sz="1200" dirty="0"/>
                  <a:t>-coordinates</a:t>
                </a:r>
              </a:p>
              <a:p>
                <a:pPr>
                  <a:lnSpc>
                    <a:spcPts val="1900"/>
                  </a:lnSpc>
                  <a:spcBef>
                    <a:spcPts val="400"/>
                  </a:spcBef>
                  <a:spcAft>
                    <a:spcPts val="200"/>
                  </a:spcAft>
                </a:pPr>
                <a:r>
                  <a:rPr lang="en-US" sz="1600" dirty="0"/>
                  <a:t>Recursively compute closest pairs in these halves until base case</a:t>
                </a:r>
              </a:p>
              <a:p>
                <a:pPr>
                  <a:lnSpc>
                    <a:spcPts val="1900"/>
                  </a:lnSpc>
                  <a:spcBef>
                    <a:spcPts val="400"/>
                  </a:spcBef>
                  <a:spcAft>
                    <a:spcPts val="200"/>
                  </a:spcAft>
                </a:pPr>
                <a:r>
                  <a:rPr lang="en-US" sz="1600" dirty="0"/>
                  <a:t>While combining compute closest pair across two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581"/>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6A7FE5A-C1D4-7593-DB71-82A3D2DC2E2D}"/>
              </a:ext>
            </a:extLst>
          </p:cNvPr>
          <p:cNvCxnSpPr>
            <a:cxnSpLocks/>
            <a:stCxn id="17" idx="7"/>
          </p:cNvCxnSpPr>
          <p:nvPr/>
        </p:nvCxnSpPr>
        <p:spPr>
          <a:xfrm flipH="1">
            <a:off x="3370736" y="3998372"/>
            <a:ext cx="370090" cy="216131"/>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46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One way to compute closest pair across the midline, is to choose one point from either side and compute the distance</a:t>
                </a:r>
              </a:p>
              <a:p>
                <a:pPr>
                  <a:lnSpc>
                    <a:spcPts val="1800"/>
                  </a:lnSpc>
                  <a:spcBef>
                    <a:spcPts val="400"/>
                  </a:spcBef>
                </a:pPr>
                <a:r>
                  <a:rPr lang="en-US" sz="1600" dirty="0"/>
                  <a:t>This will be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But do we really need to consider every pair across the midline?</a:t>
                </a:r>
              </a:p>
              <a:p>
                <a:pPr>
                  <a:lnSpc>
                    <a:spcPts val="1800"/>
                  </a:lnSpc>
                  <a:spcBef>
                    <a:spcPts val="400"/>
                  </a:spcBef>
                </a:pPr>
                <a:r>
                  <a:rPr lang="en-US" sz="1600" dirty="0"/>
                  <a:t>We only need to consider checking a narrow band across the midline where the band width is twice the minimum distance found on either halves</a:t>
                </a:r>
              </a:p>
            </p:txBody>
          </p:sp>
        </mc:Choice>
        <mc:Fallback>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698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82</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 the closest pair distance on the left and right halves be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oMath>
                </a14:m>
                <a:r>
                  <a:rPr lang="en-US" sz="1600" dirty="0"/>
                  <a:t> respectively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limLow>
                          <m:limLowPr>
                            <m:ctrlPr>
                              <a:rPr lang="en-US" sz="1600" b="0" i="1" smtClean="0">
                                <a:latin typeface="Cambria Math" panose="02040503050406030204" pitchFamily="18" charset="0"/>
                                <a:ea typeface="Cambria Math" panose="02040503050406030204" pitchFamily="18" charset="0"/>
                              </a:rPr>
                            </m:ctrlPr>
                          </m:limLowPr>
                          <m:e>
                            <m:r>
                              <m:rPr>
                                <m:sty m:val="p"/>
                              </m:rPr>
                              <a:rPr lang="en-US" sz="1600" b="0" i="0" smtClean="0">
                                <a:latin typeface="Cambria Math" panose="02040503050406030204" pitchFamily="18" charset="0"/>
                                <a:ea typeface="Cambria Math" panose="02040503050406030204" pitchFamily="18" charset="0"/>
                              </a:rPr>
                              <m:t>min</m:t>
                            </m:r>
                          </m:e>
                          <m:lim/>
                        </m:limLow>
                      </m:fName>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r>
                          <a:rPr lang="en-US" sz="1600" b="0" i="1" smtClean="0">
                            <a:latin typeface="Cambria Math" panose="02040503050406030204" pitchFamily="18" charset="0"/>
                            <a:ea typeface="Cambria Math" panose="02040503050406030204" pitchFamily="18" charset="0"/>
                          </a:rPr>
                          <m:t>)</m:t>
                        </m:r>
                      </m:e>
                    </m:func>
                  </m:oMath>
                </a14:m>
                <a:endParaRPr lang="en-US" sz="1600" dirty="0"/>
              </a:p>
              <a:p>
                <a:pPr>
                  <a:lnSpc>
                    <a:spcPts val="1800"/>
                  </a:lnSpc>
                  <a:spcBef>
                    <a:spcPts val="400"/>
                  </a:spcBef>
                </a:pPr>
                <a:r>
                  <a:rPr lang="en-US" sz="1600" dirty="0"/>
                  <a:t>However, the same issue of all points to be residing inside the band can occur</a:t>
                </a:r>
              </a:p>
              <a:p>
                <a:pPr>
                  <a:lnSpc>
                    <a:spcPts val="1800"/>
                  </a:lnSpc>
                  <a:spcBef>
                    <a:spcPts val="400"/>
                  </a:spcBef>
                </a:pPr>
                <a:r>
                  <a:rPr lang="en-US" sz="1600" u="sng" dirty="0"/>
                  <a:t>Savior</a:t>
                </a:r>
                <a:r>
                  <a:rPr lang="en-US" sz="1600" dirty="0"/>
                  <a:t>: Points on each side separated by at least </a:t>
                </a:r>
                <a14:m>
                  <m:oMath xmlns:m="http://schemas.openxmlformats.org/officeDocument/2006/math">
                    <m:r>
                      <a:rPr lang="en-US" sz="1600" i="1">
                        <a:latin typeface="Cambria Math" panose="02040503050406030204" pitchFamily="18" charset="0"/>
                        <a:ea typeface="Cambria Math" panose="02040503050406030204" pitchFamily="18" charset="0"/>
                      </a:rPr>
                      <m:t>𝛿</m:t>
                    </m:r>
                  </m:oMath>
                </a14:m>
                <a:r>
                  <a:rPr lang="en-US" sz="1600" dirty="0"/>
                  <a:t>. Not enough room for many of them to be packed nearby</a:t>
                </a:r>
              </a:p>
              <a:p>
                <a:pPr>
                  <a:lnSpc>
                    <a:spcPts val="1800"/>
                  </a:lnSpc>
                  <a:spcBef>
                    <a:spcPts val="400"/>
                  </a:spcBef>
                </a:pPr>
                <a:r>
                  <a:rPr lang="en-US" sz="1600" dirty="0"/>
                  <a:t>This means we need to check only a few pairs crossing the line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60256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602562"/>
                <a:ext cx="165109" cy="246221"/>
              </a:xfrm>
              <a:prstGeom prst="rect">
                <a:avLst/>
              </a:prstGeom>
              <a:blipFill>
                <a:blip r:embed="rId4"/>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609680"/>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609680"/>
                <a:ext cx="165109" cy="246221"/>
              </a:xfrm>
              <a:prstGeom prst="rect">
                <a:avLst/>
              </a:prstGeom>
              <a:blipFill>
                <a:blip r:embed="rId5"/>
                <a:stretch>
                  <a:fillRect l="-28571" r="-28571" b="-5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Tree>
    <p:extLst>
      <p:ext uri="{BB962C8B-B14F-4D97-AF65-F5344CB8AC3E}">
        <p14:creationId xmlns:p14="http://schemas.microsoft.com/office/powerpoint/2010/main" val="24855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83</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6475"/>
            <a:ext cx="1052492" cy="2017358"/>
            <a:chOff x="3008366" y="2886475"/>
            <a:chExt cx="1052492" cy="2017358"/>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2887811"/>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2886475"/>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2611245"/>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2611245"/>
                <a:ext cx="165109" cy="246221"/>
              </a:xfrm>
              <a:prstGeom prst="rect">
                <a:avLst/>
              </a:prstGeom>
              <a:blipFill>
                <a:blip r:embed="rId3"/>
                <a:stretch>
                  <a:fillRect l="-28571" r="-21429"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2618363"/>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2618363"/>
                <a:ext cx="165109" cy="246221"/>
              </a:xfrm>
              <a:prstGeom prst="rect">
                <a:avLst/>
              </a:prstGeom>
              <a:blipFill>
                <a:blip r:embed="rId4"/>
                <a:stretch>
                  <a:fillRect l="-28571" r="-28571" b="-10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F02EF27D-0973-AC8C-961B-B71E8991F326}"/>
              </a:ext>
            </a:extLst>
          </p:cNvPr>
          <p:cNvSpPr/>
          <p:nvPr/>
        </p:nvSpPr>
        <p:spPr>
          <a:xfrm>
            <a:off x="3328590" y="3899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CF1377E4-9EDF-2CF8-D364-8EC293282676}"/>
              </a:ext>
            </a:extLst>
          </p:cNvPr>
          <p:cNvCxnSpPr>
            <a:cxnSpLocks/>
          </p:cNvCxnSpPr>
          <p:nvPr/>
        </p:nvCxnSpPr>
        <p:spPr>
          <a:xfrm rot="5400000" flipV="1">
            <a:off x="3929865" y="3388294"/>
            <a:ext cx="0" cy="11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3C1CD6-6FFE-4BAE-EEE3-0BA37E7B5100}"/>
              </a:ext>
            </a:extLst>
          </p:cNvPr>
          <p:cNvCxnSpPr>
            <a:cxnSpLocks/>
          </p:cNvCxnSpPr>
          <p:nvPr/>
        </p:nvCxnSpPr>
        <p:spPr>
          <a:xfrm flipH="1">
            <a:off x="3529142" y="3424996"/>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31BA8C8-10A2-BBD9-4A96-6B5759E974FE}"/>
              </a:ext>
            </a:extLst>
          </p:cNvPr>
          <p:cNvCxnSpPr>
            <a:cxnSpLocks/>
          </p:cNvCxnSpPr>
          <p:nvPr/>
        </p:nvCxnSpPr>
        <p:spPr>
          <a:xfrm rot="16200000" flipH="1">
            <a:off x="3530628" y="3948743"/>
            <a:ext cx="1054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0A8F210-C13F-BDCF-1A7B-94882EC1938C}"/>
              </a:ext>
            </a:extLst>
          </p:cNvPr>
          <p:cNvCxnSpPr>
            <a:cxnSpLocks/>
          </p:cNvCxnSpPr>
          <p:nvPr/>
        </p:nvCxnSpPr>
        <p:spPr>
          <a:xfrm flipH="1">
            <a:off x="3541507" y="4476143"/>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4312C8B-E4A4-B32C-27D5-292039BB0F3D}"/>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Lets consider the point shown in the band</a:t>
                </a:r>
              </a:p>
              <a:p>
                <a:pPr>
                  <a:lnSpc>
                    <a:spcPts val="1800"/>
                  </a:lnSpc>
                  <a:spcBef>
                    <a:spcPts val="400"/>
                  </a:spcBef>
                </a:pPr>
                <a:r>
                  <a:rPr lang="en-US" sz="1600" dirty="0"/>
                  <a:t>The candidate points can only lie in the two neighboring boxes of size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𝛿</m:t>
                    </m:r>
                  </m:oMath>
                </a14:m>
                <a:r>
                  <a:rPr lang="en-US" sz="1600" dirty="0"/>
                  <a:t> shown to the right</a:t>
                </a:r>
              </a:p>
              <a:p>
                <a:pPr>
                  <a:lnSpc>
                    <a:spcPts val="1800"/>
                  </a:lnSpc>
                  <a:spcBef>
                    <a:spcPts val="400"/>
                  </a:spcBef>
                </a:pPr>
                <a:r>
                  <a:rPr lang="en-US" sz="1600" dirty="0"/>
                  <a:t>Now, how many points can be in these two neighboring boxes?</a:t>
                </a:r>
              </a:p>
            </p:txBody>
          </p:sp>
        </mc:Choice>
        <mc:Fallback xmlns="">
          <p:sp>
            <p:nvSpPr>
              <p:cNvPr id="31" name="Content Placeholder 2">
                <a:extLst>
                  <a:ext uri="{FF2B5EF4-FFF2-40B4-BE49-F238E27FC236}">
                    <a16:creationId xmlns:a16="http://schemas.microsoft.com/office/drawing/2014/main" id="{24312C8B-E4A4-B32C-27D5-292039BB0F3D}"/>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35CED-4BDC-8A48-A533-DB850EF4D291}"/>
                  </a:ext>
                </a:extLst>
              </p:cNvPr>
              <p:cNvSpPr txBox="1"/>
              <p:nvPr/>
            </p:nvSpPr>
            <p:spPr>
              <a:xfrm>
                <a:off x="4102900" y="3560708"/>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4" name="TextBox 33">
                <a:extLst>
                  <a:ext uri="{FF2B5EF4-FFF2-40B4-BE49-F238E27FC236}">
                    <a16:creationId xmlns:a16="http://schemas.microsoft.com/office/drawing/2014/main" id="{E1C35CED-4BDC-8A48-A533-DB850EF4D291}"/>
                  </a:ext>
                </a:extLst>
              </p:cNvPr>
              <p:cNvSpPr txBox="1">
                <a:spLocks noRot="1" noChangeAspect="1" noMove="1" noResize="1" noEditPoints="1" noAdjustHandles="1" noChangeArrowheads="1" noChangeShapeType="1" noTextEdit="1"/>
              </p:cNvSpPr>
              <p:nvPr/>
            </p:nvSpPr>
            <p:spPr>
              <a:xfrm>
                <a:off x="4102900" y="3560708"/>
                <a:ext cx="165109" cy="246221"/>
              </a:xfrm>
              <a:prstGeom prst="rect">
                <a:avLst/>
              </a:prstGeom>
              <a:blipFill>
                <a:blip r:embed="rId6"/>
                <a:stretch>
                  <a:fillRect l="-30769" r="-30769"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56A512-5590-DFE8-FCEF-32642138D183}"/>
                  </a:ext>
                </a:extLst>
              </p:cNvPr>
              <p:cNvSpPr txBox="1"/>
              <p:nvPr/>
            </p:nvSpPr>
            <p:spPr>
              <a:xfrm>
                <a:off x="4100176" y="4080101"/>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6" name="TextBox 35">
                <a:extLst>
                  <a:ext uri="{FF2B5EF4-FFF2-40B4-BE49-F238E27FC236}">
                    <a16:creationId xmlns:a16="http://schemas.microsoft.com/office/drawing/2014/main" id="{7056A512-5590-DFE8-FCEF-32642138D183}"/>
                  </a:ext>
                </a:extLst>
              </p:cNvPr>
              <p:cNvSpPr txBox="1">
                <a:spLocks noRot="1" noChangeAspect="1" noMove="1" noResize="1" noEditPoints="1" noAdjustHandles="1" noChangeArrowheads="1" noChangeShapeType="1" noTextEdit="1"/>
              </p:cNvSpPr>
              <p:nvPr/>
            </p:nvSpPr>
            <p:spPr>
              <a:xfrm>
                <a:off x="4100176" y="4080101"/>
                <a:ext cx="165109" cy="246221"/>
              </a:xfrm>
              <a:prstGeom prst="rect">
                <a:avLst/>
              </a:prstGeom>
              <a:blipFill>
                <a:blip r:embed="rId7"/>
                <a:stretch>
                  <a:fillRect l="-30769" r="-23077" b="-10000"/>
                </a:stretch>
              </a:blipFill>
            </p:spPr>
            <p:txBody>
              <a:bodyPr/>
              <a:lstStyle/>
              <a:p>
                <a:r>
                  <a:rPr lang="en-US">
                    <a:noFill/>
                  </a:rPr>
                  <a:t> </a:t>
                </a:r>
              </a:p>
            </p:txBody>
          </p:sp>
        </mc:Fallback>
      </mc:AlternateContent>
    </p:spTree>
    <p:extLst>
      <p:ext uri="{BB962C8B-B14F-4D97-AF65-F5344CB8AC3E}">
        <p14:creationId xmlns:p14="http://schemas.microsoft.com/office/powerpoint/2010/main" val="1435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84</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1899146" y="422646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1899146" y="4226466"/>
                <a:ext cx="165109" cy="246221"/>
              </a:xfrm>
              <a:prstGeom prst="rect">
                <a:avLst/>
              </a:prstGeom>
              <a:blipFill>
                <a:blip r:embed="rId3"/>
                <a:stretch>
                  <a:fillRect l="-28571" r="-21429"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cxnSp>
        <p:nvCxnSpPr>
          <p:cNvPr id="7" name="Straight Connector 6">
            <a:extLst>
              <a:ext uri="{FF2B5EF4-FFF2-40B4-BE49-F238E27FC236}">
                <a16:creationId xmlns:a16="http://schemas.microsoft.com/office/drawing/2014/main" id="{526E34F3-0D70-EA65-77E8-F9947B66F563}"/>
              </a:ext>
            </a:extLst>
          </p:cNvPr>
          <p:cNvCxnSpPr>
            <a:cxnSpLocks/>
          </p:cNvCxnSpPr>
          <p:nvPr/>
        </p:nvCxnSpPr>
        <p:spPr>
          <a:xfrm flipV="1">
            <a:off x="471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80A45E-CF77-7E20-683A-169935966E63}"/>
              </a:ext>
            </a:extLst>
          </p:cNvPr>
          <p:cNvCxnSpPr>
            <a:cxnSpLocks/>
          </p:cNvCxnSpPr>
          <p:nvPr/>
        </p:nvCxnSpPr>
        <p:spPr>
          <a:xfrm rot="5400000" flipV="1">
            <a:off x="1479487" y="922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BA8218C-2CE7-E150-5D6E-A7F12E13C198}"/>
              </a:ext>
            </a:extLst>
          </p:cNvPr>
          <p:cNvCxnSpPr>
            <a:cxnSpLocks/>
          </p:cNvCxnSpPr>
          <p:nvPr/>
        </p:nvCxnSpPr>
        <p:spPr>
          <a:xfrm flipV="1">
            <a:off x="147829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52891C6-FA17-0D31-F964-27AEA7A946A0}"/>
              </a:ext>
            </a:extLst>
          </p:cNvPr>
          <p:cNvCxnSpPr>
            <a:cxnSpLocks/>
          </p:cNvCxnSpPr>
          <p:nvPr/>
        </p:nvCxnSpPr>
        <p:spPr>
          <a:xfrm flipV="1">
            <a:off x="248510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B478C2A-13B9-AD9A-01F2-38BB462FA908}"/>
              </a:ext>
            </a:extLst>
          </p:cNvPr>
          <p:cNvCxnSpPr>
            <a:cxnSpLocks/>
          </p:cNvCxnSpPr>
          <p:nvPr/>
        </p:nvCxnSpPr>
        <p:spPr>
          <a:xfrm rot="5400000" flipV="1">
            <a:off x="1479487" y="2938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547711-EC48-130F-2F73-436537F9FA17}"/>
              </a:ext>
            </a:extLst>
          </p:cNvPr>
          <p:cNvCxnSpPr>
            <a:cxnSpLocks/>
          </p:cNvCxnSpPr>
          <p:nvPr/>
        </p:nvCxnSpPr>
        <p:spPr>
          <a:xfrm rot="5400000" flipV="1">
            <a:off x="1479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A24BB-042B-070C-7AD9-AB754EADAC65}"/>
              </a:ext>
            </a:extLst>
          </p:cNvPr>
          <p:cNvCxnSpPr>
            <a:cxnSpLocks/>
          </p:cNvCxnSpPr>
          <p:nvPr/>
        </p:nvCxnSpPr>
        <p:spPr>
          <a:xfrm rot="5400000" flipV="1">
            <a:off x="1479487" y="1426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FA52A6-4A22-4439-DFE7-2AE72FA4E825}"/>
              </a:ext>
            </a:extLst>
          </p:cNvPr>
          <p:cNvCxnSpPr>
            <a:cxnSpLocks/>
          </p:cNvCxnSpPr>
          <p:nvPr/>
        </p:nvCxnSpPr>
        <p:spPr>
          <a:xfrm rot="5400000" flipV="1">
            <a:off x="1479487" y="2434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AA6BD3A-7BC6-FE11-F21D-4F9D08ED8A2E}"/>
              </a:ext>
            </a:extLst>
          </p:cNvPr>
          <p:cNvCxnSpPr>
            <a:cxnSpLocks/>
          </p:cNvCxnSpPr>
          <p:nvPr/>
        </p:nvCxnSpPr>
        <p:spPr>
          <a:xfrm flipV="1">
            <a:off x="97489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9DDDB7B-D136-6085-C032-BB72D3FF965B}"/>
              </a:ext>
            </a:extLst>
          </p:cNvPr>
          <p:cNvCxnSpPr>
            <a:cxnSpLocks/>
          </p:cNvCxnSpPr>
          <p:nvPr/>
        </p:nvCxnSpPr>
        <p:spPr>
          <a:xfrm flipV="1">
            <a:off x="198170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0" name="Left Brace 19">
            <a:extLst>
              <a:ext uri="{FF2B5EF4-FFF2-40B4-BE49-F238E27FC236}">
                <a16:creationId xmlns:a16="http://schemas.microsoft.com/office/drawing/2014/main" id="{B456B75A-A774-A5C1-C1C6-0137D2DE56E4}"/>
              </a:ext>
            </a:extLst>
          </p:cNvPr>
          <p:cNvSpPr/>
          <p:nvPr/>
        </p:nvSpPr>
        <p:spPr>
          <a:xfrm rot="5400000">
            <a:off x="1615172" y="1563736"/>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6A8653-3230-6654-1796-B240C1B0E8D8}"/>
                  </a:ext>
                </a:extLst>
              </p:cNvPr>
              <p:cNvSpPr txBox="1"/>
              <p:nvPr/>
            </p:nvSpPr>
            <p:spPr>
              <a:xfrm>
                <a:off x="1658376" y="1222229"/>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21" name="TextBox 20">
                <a:extLst>
                  <a:ext uri="{FF2B5EF4-FFF2-40B4-BE49-F238E27FC236}">
                    <a16:creationId xmlns:a16="http://schemas.microsoft.com/office/drawing/2014/main" id="{456A8653-3230-6654-1796-B240C1B0E8D8}"/>
                  </a:ext>
                </a:extLst>
              </p:cNvPr>
              <p:cNvSpPr txBox="1">
                <a:spLocks noRot="1" noChangeAspect="1" noMove="1" noResize="1" noEditPoints="1" noAdjustHandles="1" noChangeArrowheads="1" noChangeShapeType="1" noTextEdit="1"/>
              </p:cNvSpPr>
              <p:nvPr/>
            </p:nvSpPr>
            <p:spPr>
              <a:xfrm>
                <a:off x="1658376" y="1222229"/>
                <a:ext cx="143244" cy="408125"/>
              </a:xfrm>
              <a:prstGeom prst="rect">
                <a:avLst/>
              </a:prstGeom>
              <a:blipFill>
                <a:blip r:embed="rId4"/>
                <a:stretch>
                  <a:fillRect l="-30769" t="-3030" r="-23077" b="-12121"/>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1A3E73A-588E-77DF-0AE7-C5B921A09732}"/>
              </a:ext>
            </a:extLst>
          </p:cNvPr>
          <p:cNvSpPr/>
          <p:nvPr/>
        </p:nvSpPr>
        <p:spPr>
          <a:xfrm rot="16200000" flipV="1">
            <a:off x="1891279" y="3581300"/>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E1C69F2F-9955-EA0C-0282-2C488B2C0285}"/>
              </a:ext>
            </a:extLst>
          </p:cNvPr>
          <p:cNvSpPr/>
          <p:nvPr/>
        </p:nvSpPr>
        <p:spPr>
          <a:xfrm rot="5400000">
            <a:off x="2118576" y="1570741"/>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74C00D-E76A-C234-0E0B-372AD370DCDE}"/>
                  </a:ext>
                </a:extLst>
              </p:cNvPr>
              <p:cNvSpPr txBox="1"/>
              <p:nvPr/>
            </p:nvSpPr>
            <p:spPr>
              <a:xfrm>
                <a:off x="2161780" y="1229234"/>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5" name="TextBox 34">
                <a:extLst>
                  <a:ext uri="{FF2B5EF4-FFF2-40B4-BE49-F238E27FC236}">
                    <a16:creationId xmlns:a16="http://schemas.microsoft.com/office/drawing/2014/main" id="{4074C00D-E76A-C234-0E0B-372AD370DCDE}"/>
                  </a:ext>
                </a:extLst>
              </p:cNvPr>
              <p:cNvSpPr txBox="1">
                <a:spLocks noRot="1" noChangeAspect="1" noMove="1" noResize="1" noEditPoints="1" noAdjustHandles="1" noChangeArrowheads="1" noChangeShapeType="1" noTextEdit="1"/>
              </p:cNvSpPr>
              <p:nvPr/>
            </p:nvSpPr>
            <p:spPr>
              <a:xfrm>
                <a:off x="2161780" y="1229234"/>
                <a:ext cx="143244" cy="408125"/>
              </a:xfrm>
              <a:prstGeom prst="rect">
                <a:avLst/>
              </a:prstGeom>
              <a:blipFill>
                <a:blip r:embed="rId5"/>
                <a:stretch>
                  <a:fillRect l="-33333" t="-2941" r="-25000" b="-1176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288F73CF-9FC0-EFF7-60F5-3F8C142225B0}"/>
              </a:ext>
            </a:extLst>
          </p:cNvPr>
          <p:cNvSpPr/>
          <p:nvPr/>
        </p:nvSpPr>
        <p:spPr>
          <a:xfrm rot="10800000">
            <a:off x="2507152" y="1937270"/>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FE9E6217-ABE3-339A-D96D-90FBC511BEB6}"/>
              </a:ext>
            </a:extLst>
          </p:cNvPr>
          <p:cNvSpPr/>
          <p:nvPr/>
        </p:nvSpPr>
        <p:spPr>
          <a:xfrm rot="10800000">
            <a:off x="2508678" y="2451123"/>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DED74-DBFE-1941-AD68-3A3CEBE25254}"/>
                  </a:ext>
                </a:extLst>
              </p:cNvPr>
              <p:cNvSpPr txBox="1"/>
              <p:nvPr/>
            </p:nvSpPr>
            <p:spPr>
              <a:xfrm>
                <a:off x="2756469" y="1952322"/>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9" name="TextBox 38">
                <a:extLst>
                  <a:ext uri="{FF2B5EF4-FFF2-40B4-BE49-F238E27FC236}">
                    <a16:creationId xmlns:a16="http://schemas.microsoft.com/office/drawing/2014/main" id="{305DED74-DBFE-1941-AD68-3A3CEBE25254}"/>
                  </a:ext>
                </a:extLst>
              </p:cNvPr>
              <p:cNvSpPr txBox="1">
                <a:spLocks noRot="1" noChangeAspect="1" noMove="1" noResize="1" noEditPoints="1" noAdjustHandles="1" noChangeArrowheads="1" noChangeShapeType="1" noTextEdit="1"/>
              </p:cNvSpPr>
              <p:nvPr/>
            </p:nvSpPr>
            <p:spPr>
              <a:xfrm>
                <a:off x="2756469" y="1952322"/>
                <a:ext cx="143244" cy="408125"/>
              </a:xfrm>
              <a:prstGeom prst="rect">
                <a:avLst/>
              </a:prstGeom>
              <a:blipFill>
                <a:blip r:embed="rId6"/>
                <a:stretch>
                  <a:fillRect l="-23077" t="-3030" r="-2307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E786564-4039-D015-089D-E24229D0FDCD}"/>
                  </a:ext>
                </a:extLst>
              </p:cNvPr>
              <p:cNvSpPr txBox="1"/>
              <p:nvPr/>
            </p:nvSpPr>
            <p:spPr>
              <a:xfrm>
                <a:off x="2756469" y="2473125"/>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40" name="TextBox 39">
                <a:extLst>
                  <a:ext uri="{FF2B5EF4-FFF2-40B4-BE49-F238E27FC236}">
                    <a16:creationId xmlns:a16="http://schemas.microsoft.com/office/drawing/2014/main" id="{7E786564-4039-D015-089D-E24229D0FDCD}"/>
                  </a:ext>
                </a:extLst>
              </p:cNvPr>
              <p:cNvSpPr txBox="1">
                <a:spLocks noRot="1" noChangeAspect="1" noMove="1" noResize="1" noEditPoints="1" noAdjustHandles="1" noChangeArrowheads="1" noChangeShapeType="1" noTextEdit="1"/>
              </p:cNvSpPr>
              <p:nvPr/>
            </p:nvSpPr>
            <p:spPr>
              <a:xfrm>
                <a:off x="2756469" y="2473125"/>
                <a:ext cx="143244" cy="408125"/>
              </a:xfrm>
              <a:prstGeom prst="rect">
                <a:avLst/>
              </a:prstGeom>
              <a:blipFill>
                <a:blip r:embed="rId6"/>
                <a:stretch>
                  <a:fillRect l="-23077" t="-2941" r="-23077" b="-11765"/>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C3A3B8E9-A787-00E7-74D3-9F7CAAF1A6B5}"/>
              </a:ext>
            </a:extLst>
          </p:cNvPr>
          <p:cNvSpPr/>
          <p:nvPr/>
        </p:nvSpPr>
        <p:spPr>
          <a:xfrm>
            <a:off x="1195336" y="289308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Left Brace 41">
            <a:extLst>
              <a:ext uri="{FF2B5EF4-FFF2-40B4-BE49-F238E27FC236}">
                <a16:creationId xmlns:a16="http://schemas.microsoft.com/office/drawing/2014/main" id="{0EBF023A-A651-410F-FBB0-C70455569712}"/>
              </a:ext>
            </a:extLst>
          </p:cNvPr>
          <p:cNvSpPr/>
          <p:nvPr/>
        </p:nvSpPr>
        <p:spPr>
          <a:xfrm rot="10800000" flipV="1">
            <a:off x="2531557" y="2939989"/>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AEB17A-F679-E52E-54E1-CEB98E71C854}"/>
                  </a:ext>
                </a:extLst>
              </p:cNvPr>
              <p:cNvSpPr txBox="1"/>
              <p:nvPr/>
            </p:nvSpPr>
            <p:spPr>
              <a:xfrm>
                <a:off x="2756468" y="331918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43" name="TextBox 42">
                <a:extLst>
                  <a:ext uri="{FF2B5EF4-FFF2-40B4-BE49-F238E27FC236}">
                    <a16:creationId xmlns:a16="http://schemas.microsoft.com/office/drawing/2014/main" id="{38AEB17A-F679-E52E-54E1-CEB98E71C854}"/>
                  </a:ext>
                </a:extLst>
              </p:cNvPr>
              <p:cNvSpPr txBox="1">
                <a:spLocks noRot="1" noChangeAspect="1" noMove="1" noResize="1" noEditPoints="1" noAdjustHandles="1" noChangeArrowheads="1" noChangeShapeType="1" noTextEdit="1"/>
              </p:cNvSpPr>
              <p:nvPr/>
            </p:nvSpPr>
            <p:spPr>
              <a:xfrm>
                <a:off x="2756468" y="3319182"/>
                <a:ext cx="165109" cy="246221"/>
              </a:xfrm>
              <a:prstGeom prst="rect">
                <a:avLst/>
              </a:prstGeom>
              <a:blipFill>
                <a:blip r:embed="rId7"/>
                <a:stretch>
                  <a:fillRect l="-21429" r="-2857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96963507-4E01-65EA-2DC8-C96271C003CA}"/>
                  </a:ext>
                </a:extLst>
              </p:cNvPr>
              <p:cNvSpPr txBox="1">
                <a:spLocks/>
              </p:cNvSpPr>
              <p:nvPr/>
            </p:nvSpPr>
            <p:spPr>
              <a:xfrm>
                <a:off x="3050849" y="1097583"/>
                <a:ext cx="3707221" cy="36550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Now, how many points can be in these two neighboring boxes?</a:t>
                </a:r>
              </a:p>
              <a:p>
                <a:pPr>
                  <a:lnSpc>
                    <a:spcPts val="1800"/>
                  </a:lnSpc>
                  <a:spcBef>
                    <a:spcPts val="400"/>
                  </a:spcBef>
                </a:pPr>
                <a:r>
                  <a:rPr lang="en-US" sz="1600" dirty="0"/>
                  <a:t>Lets subdivide the boxes by half</a:t>
                </a:r>
              </a:p>
              <a:p>
                <a:pPr>
                  <a:lnSpc>
                    <a:spcPts val="2000"/>
                  </a:lnSpc>
                  <a:spcBef>
                    <a:spcPts val="400"/>
                  </a:spcBef>
                  <a:spcAft>
                    <a:spcPts val="200"/>
                  </a:spcAft>
                </a:pPr>
                <a:r>
                  <a:rPr lang="en-US" sz="1600" dirty="0"/>
                  <a:t>Maximum one point can be there in these </a:t>
                </a:r>
                <a14:m>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rPr>
                          <m:t>2</m:t>
                        </m:r>
                      </m:den>
                    </m:f>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ea typeface="Cambria Math" panose="02040503050406030204" pitchFamily="18" charset="0"/>
                          </a:rPr>
                          <m:t>2</m:t>
                        </m:r>
                      </m:den>
                    </m:f>
                  </m:oMath>
                </a14:m>
                <a:r>
                  <a:rPr lang="en-US" sz="1600" dirty="0"/>
                  <a:t> boxes</a:t>
                </a:r>
              </a:p>
              <a:p>
                <a:pPr>
                  <a:lnSpc>
                    <a:spcPts val="2000"/>
                  </a:lnSpc>
                  <a:spcBef>
                    <a:spcPts val="400"/>
                  </a:spcBef>
                  <a:spcAft>
                    <a:spcPts val="200"/>
                  </a:spcAft>
                </a:pPr>
                <a:r>
                  <a:rPr lang="en-US" sz="1600" dirty="0"/>
                  <a:t>So at most 8 points to check on the right hand side</a:t>
                </a:r>
              </a:p>
              <a:p>
                <a:pPr>
                  <a:lnSpc>
                    <a:spcPts val="2000"/>
                  </a:lnSpc>
                  <a:spcBef>
                    <a:spcPts val="400"/>
                  </a:spcBef>
                  <a:spcAft>
                    <a:spcPts val="200"/>
                  </a:spcAft>
                </a:pPr>
                <a:endParaRPr lang="en-US" sz="1600" dirty="0"/>
              </a:p>
            </p:txBody>
          </p:sp>
        </mc:Choice>
        <mc:Fallback xmlns="">
          <p:sp>
            <p:nvSpPr>
              <p:cNvPr id="44" name="Content Placeholder 2">
                <a:extLst>
                  <a:ext uri="{FF2B5EF4-FFF2-40B4-BE49-F238E27FC236}">
                    <a16:creationId xmlns:a16="http://schemas.microsoft.com/office/drawing/2014/main" id="{96963507-4E01-65EA-2DC8-C96271C003CA}"/>
                  </a:ext>
                </a:extLst>
              </p:cNvPr>
              <p:cNvSpPr txBox="1">
                <a:spLocks noRot="1" noChangeAspect="1" noMove="1" noResize="1" noEditPoints="1" noAdjustHandles="1" noChangeArrowheads="1" noChangeShapeType="1" noTextEdit="1"/>
              </p:cNvSpPr>
              <p:nvPr/>
            </p:nvSpPr>
            <p:spPr>
              <a:xfrm>
                <a:off x="3050849" y="1097583"/>
                <a:ext cx="3707221" cy="3655070"/>
              </a:xfrm>
              <a:prstGeom prst="rect">
                <a:avLst/>
              </a:prstGeom>
              <a:blipFill>
                <a:blip r:embed="rId8"/>
                <a:stretch>
                  <a:fillRect l="-683" t="-1038"/>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6011B7E3-AD1A-323C-BA8A-5C1E45307A26}"/>
              </a:ext>
            </a:extLst>
          </p:cNvPr>
          <p:cNvGrpSpPr/>
          <p:nvPr/>
        </p:nvGrpSpPr>
        <p:grpSpPr>
          <a:xfrm>
            <a:off x="717514" y="1210050"/>
            <a:ext cx="1309882" cy="1771605"/>
            <a:chOff x="717514" y="1210050"/>
            <a:chExt cx="1309882" cy="1771605"/>
          </a:xfrm>
        </p:grpSpPr>
        <p:cxnSp>
          <p:nvCxnSpPr>
            <p:cNvPr id="48" name="Straight Connector 47">
              <a:extLst>
                <a:ext uri="{FF2B5EF4-FFF2-40B4-BE49-F238E27FC236}">
                  <a16:creationId xmlns:a16="http://schemas.microsoft.com/office/drawing/2014/main" id="{F3C168CA-2037-D37D-F623-52F9A86996EE}"/>
                </a:ext>
              </a:extLst>
            </p:cNvPr>
            <p:cNvCxnSpPr>
              <a:cxnSpLocks/>
              <a:stCxn id="46" idx="3"/>
              <a:endCxn id="47" idx="7"/>
            </p:cNvCxnSpPr>
            <p:nvPr/>
          </p:nvCxnSpPr>
          <p:spPr>
            <a:xfrm flipV="1">
              <a:off x="1446376" y="2400630"/>
              <a:ext cx="567840" cy="567845"/>
            </a:xfrm>
            <a:prstGeom prst="line">
              <a:avLst/>
            </a:prstGeom>
            <a:ln w="9525"/>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D5EA2B47-2294-52B9-5B6F-DEFDEE3CF02F}"/>
                </a:ext>
              </a:extLst>
            </p:cNvPr>
            <p:cNvSpPr/>
            <p:nvPr/>
          </p:nvSpPr>
          <p:spPr>
            <a:xfrm>
              <a:off x="1433196" y="289165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a:extLst>
                <a:ext uri="{FF2B5EF4-FFF2-40B4-BE49-F238E27FC236}">
                  <a16:creationId xmlns:a16="http://schemas.microsoft.com/office/drawing/2014/main" id="{7B3A2792-61D7-2D20-97B2-196522730E71}"/>
                </a:ext>
              </a:extLst>
            </p:cNvPr>
            <p:cNvSpPr/>
            <p:nvPr/>
          </p:nvSpPr>
          <p:spPr>
            <a:xfrm>
              <a:off x="1937396" y="23874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58D033-0B8E-0D5F-0A20-BD3213E3E14E}"/>
                    </a:ext>
                  </a:extLst>
                </p:cNvPr>
                <p:cNvSpPr txBox="1"/>
                <p:nvPr/>
              </p:nvSpPr>
              <p:spPr>
                <a:xfrm>
                  <a:off x="717514" y="1210050"/>
                  <a:ext cx="25737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𝛿</m:t>
                            </m:r>
                          </m:num>
                          <m:den>
                            <m:rad>
                              <m:radPr>
                                <m:degHide m:val="on"/>
                                <m:ctrlPr>
                                  <a:rPr lang="en-US" sz="1400" i="1" smtClean="0">
                                    <a:latin typeface="Cambria Math" panose="02040503050406030204" pitchFamily="18" charset="0"/>
                                    <a:ea typeface="Cambria Math" panose="02040503050406030204" pitchFamily="18" charset="0"/>
                                  </a:rPr>
                                </m:ctrlPr>
                              </m:radPr>
                              <m:deg/>
                              <m:e>
                                <m:r>
                                  <a:rPr lang="en-US" sz="1400" b="0" i="1" smtClean="0">
                                    <a:latin typeface="Cambria Math" panose="02040503050406030204" pitchFamily="18" charset="0"/>
                                    <a:ea typeface="Cambria Math" panose="02040503050406030204" pitchFamily="18" charset="0"/>
                                  </a:rPr>
                                  <m:t>2</m:t>
                                </m:r>
                              </m:e>
                            </m:rad>
                          </m:den>
                        </m:f>
                      </m:oMath>
                    </m:oMathPara>
                  </a14:m>
                  <a:endParaRPr lang="en-US" sz="1400" dirty="0"/>
                </a:p>
              </p:txBody>
            </p:sp>
          </mc:Choice>
          <mc:Fallback xmlns="">
            <p:sp>
              <p:nvSpPr>
                <p:cNvPr id="53" name="TextBox 52">
                  <a:extLst>
                    <a:ext uri="{FF2B5EF4-FFF2-40B4-BE49-F238E27FC236}">
                      <a16:creationId xmlns:a16="http://schemas.microsoft.com/office/drawing/2014/main" id="{4358D033-0B8E-0D5F-0A20-BD3213E3E14E}"/>
                    </a:ext>
                  </a:extLst>
                </p:cNvPr>
                <p:cNvSpPr txBox="1">
                  <a:spLocks noRot="1" noChangeAspect="1" noMove="1" noResize="1" noEditPoints="1" noAdjustHandles="1" noChangeArrowheads="1" noChangeShapeType="1" noTextEdit="1"/>
                </p:cNvSpPr>
                <p:nvPr/>
              </p:nvSpPr>
              <p:spPr>
                <a:xfrm>
                  <a:off x="717514" y="1210050"/>
                  <a:ext cx="257378" cy="449803"/>
                </a:xfrm>
                <a:prstGeom prst="rect">
                  <a:avLst/>
                </a:prstGeom>
                <a:blipFill>
                  <a:blip r:embed="rId9"/>
                  <a:stretch>
                    <a:fillRect t="-2778" r="-14286" b="-8333"/>
                  </a:stretch>
                </a:blipFill>
              </p:spPr>
              <p:txBody>
                <a:bodyPr/>
                <a:lstStyle/>
                <a:p>
                  <a:r>
                    <a:rPr lang="en-US">
                      <a:noFill/>
                    </a:rPr>
                    <a:t> </a:t>
                  </a:r>
                </a:p>
              </p:txBody>
            </p:sp>
          </mc:Fallback>
        </mc:AlternateContent>
        <p:cxnSp>
          <p:nvCxnSpPr>
            <p:cNvPr id="55" name="Curved Connector 54">
              <a:extLst>
                <a:ext uri="{FF2B5EF4-FFF2-40B4-BE49-F238E27FC236}">
                  <a16:creationId xmlns:a16="http://schemas.microsoft.com/office/drawing/2014/main" id="{B219CA0E-6D43-A71D-7C03-B473166280CE}"/>
                </a:ext>
              </a:extLst>
            </p:cNvPr>
            <p:cNvCxnSpPr>
              <a:cxnSpLocks/>
              <a:endCxn id="53" idx="3"/>
            </p:cNvCxnSpPr>
            <p:nvPr/>
          </p:nvCxnSpPr>
          <p:spPr>
            <a:xfrm rot="16200000" flipV="1">
              <a:off x="731328" y="1678516"/>
              <a:ext cx="1242236" cy="75510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901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32" grpId="0" animBg="1"/>
      <p:bldP spid="35" grpId="0"/>
      <p:bldP spid="37" grpId="0" animBg="1"/>
      <p:bldP spid="38" grpId="0" animBg="1"/>
      <p:bldP spid="39" grpId="0"/>
      <p:bldP spid="40" grpId="0"/>
      <p:bldP spid="42" grpId="0" animBg="1"/>
      <p:bldP spid="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85</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grpSp>
        <p:nvGrpSpPr>
          <p:cNvPr id="32" name="Group 31">
            <a:extLst>
              <a:ext uri="{FF2B5EF4-FFF2-40B4-BE49-F238E27FC236}">
                <a16:creationId xmlns:a16="http://schemas.microsoft.com/office/drawing/2014/main" id="{D12C7D06-319B-F009-BEA6-6FDCFA2BF0A0}"/>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793827"/>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793827"/>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50855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508556"/>
                <a:ext cx="165109" cy="246221"/>
              </a:xfrm>
              <a:prstGeom prst="rect">
                <a:avLst/>
              </a:prstGeom>
              <a:blipFill>
                <a:blip r:embed="rId3"/>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515674"/>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515674"/>
                <a:ext cx="165109" cy="246221"/>
              </a:xfrm>
              <a:prstGeom prst="rect">
                <a:avLst/>
              </a:prstGeom>
              <a:blipFill>
                <a:blip r:embed="rId4"/>
                <a:stretch>
                  <a:fillRect l="-28571" r="-28571"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88C61C5F-9AB1-EA52-0732-6790519A0447}"/>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a:extLst>
              <a:ext uri="{FF2B5EF4-FFF2-40B4-BE49-F238E27FC236}">
                <a16:creationId xmlns:a16="http://schemas.microsoft.com/office/drawing/2014/main" id="{0533FD33-69D0-DF97-F4CD-E9A8EF625AB8}"/>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4725D2D-7B4C-D32D-58E6-A97F0D7C35B5}"/>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9" name="Straight Connector 28">
            <a:extLst>
              <a:ext uri="{FF2B5EF4-FFF2-40B4-BE49-F238E27FC236}">
                <a16:creationId xmlns:a16="http://schemas.microsoft.com/office/drawing/2014/main" id="{DA732F6D-2309-DAB2-5165-5A2C6E1AF185}"/>
              </a:ext>
            </a:extLst>
          </p:cNvPr>
          <p:cNvCxnSpPr>
            <a:cxnSpLocks/>
          </p:cNvCxnSpPr>
          <p:nvPr/>
        </p:nvCxnSpPr>
        <p:spPr>
          <a:xfrm flipH="1">
            <a:off x="3529142" y="3262622"/>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57C4F95-DF06-A433-16C9-766CFB9F5A7F}"/>
              </a:ext>
            </a:extLst>
          </p:cNvPr>
          <p:cNvCxnSpPr>
            <a:cxnSpLocks/>
          </p:cNvCxnSpPr>
          <p:nvPr/>
        </p:nvCxnSpPr>
        <p:spPr>
          <a:xfrm flipH="1">
            <a:off x="3541507" y="4313769"/>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So, for every point in the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oMath>
                </a14:m>
                <a:r>
                  <a:rPr lang="en-US" sz="1600" dirty="0"/>
                  <a:t> band on the left we have to scan points in the neighboring boxes</a:t>
                </a:r>
              </a:p>
              <a:p>
                <a:pPr>
                  <a:lnSpc>
                    <a:spcPts val="1800"/>
                  </a:lnSpc>
                  <a:spcBef>
                    <a:spcPts val="400"/>
                  </a:spcBef>
                </a:pPr>
                <a:r>
                  <a:rPr lang="en-US" sz="1600" dirty="0"/>
                  <a:t>This requires the points to be sorted according to </a:t>
                </a:r>
                <a14:m>
                  <m:oMath xmlns:m="http://schemas.openxmlformats.org/officeDocument/2006/math">
                    <m:r>
                      <a:rPr lang="en-US" sz="1600" b="0" i="1" smtClean="0">
                        <a:latin typeface="Cambria Math" panose="02040503050406030204" pitchFamily="18" charset="0"/>
                      </a:rPr>
                      <m:t>𝑦</m:t>
                    </m:r>
                  </m:oMath>
                </a14:m>
                <a:r>
                  <a:rPr lang="en-US" sz="1600" dirty="0"/>
                  <a:t>-coordinates also</a:t>
                </a:r>
              </a:p>
              <a:p>
                <a:pPr>
                  <a:lnSpc>
                    <a:spcPts val="1800"/>
                  </a:lnSpc>
                  <a:spcBef>
                    <a:spcPts val="400"/>
                  </a:spcBef>
                </a:pPr>
                <a:r>
                  <a:rPr lang="en-US" sz="1600" dirty="0"/>
                  <a:t>Time for comparison in this window is linear as it’s a fixed number (8 points).</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r="-775"/>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21ED4C79-D303-A7C6-53BD-C0A81928EA29}"/>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388869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86</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u="sng" dirty="0"/>
                  <a:t>Input</a:t>
                </a:r>
                <a:r>
                  <a:rPr lang="en-US" sz="1600" dirty="0"/>
                  <a:t>: Set of 2-D points (denoted by set </a:t>
                </a:r>
                <a14:m>
                  <m:oMath xmlns:m="http://schemas.openxmlformats.org/officeDocument/2006/math">
                    <m:r>
                      <a:rPr lang="en-US" sz="1600" i="1" smtClean="0">
                        <a:latin typeface="Cambria Math" panose="02040503050406030204" pitchFamily="18" charset="0"/>
                        <a:ea typeface="Cambria Math" panose="02040503050406030204" pitchFamily="18" charset="0"/>
                      </a:rPr>
                      <m:t>𝒫</m:t>
                    </m:r>
                  </m:oMath>
                </a14:m>
                <a:r>
                  <a:rPr lang="en-US" sz="1600" dirty="0"/>
                  <a:t>)</a:t>
                </a:r>
              </a:p>
              <a:p>
                <a:pPr>
                  <a:lnSpc>
                    <a:spcPts val="1800"/>
                  </a:lnSpc>
                  <a:spcBef>
                    <a:spcPts val="400"/>
                  </a:spcBef>
                </a:pPr>
                <a:r>
                  <a:rPr lang="en-US" sz="1600" u="sng" dirty="0"/>
                  <a:t>Assumption</a:t>
                </a:r>
                <a:r>
                  <a:rPr lang="en-US" sz="1600" dirty="0"/>
                  <a:t>: No two points are same in its </a:t>
                </a:r>
                <a14:m>
                  <m:oMath xmlns:m="http://schemas.openxmlformats.org/officeDocument/2006/math">
                    <m:r>
                      <a:rPr lang="en-US" sz="1600" b="0" i="1" smtClean="0">
                        <a:latin typeface="Cambria Math" panose="02040503050406030204" pitchFamily="18" charset="0"/>
                      </a:rPr>
                      <m:t>𝑥</m:t>
                    </m:r>
                  </m:oMath>
                </a14:m>
                <a:r>
                  <a:rPr lang="en-US" sz="1600" dirty="0"/>
                  <a:t> or </a:t>
                </a:r>
                <a14:m>
                  <m:oMath xmlns:m="http://schemas.openxmlformats.org/officeDocument/2006/math">
                    <m:r>
                      <a:rPr lang="en-US" sz="1600" b="0" i="1" smtClean="0">
                        <a:latin typeface="Cambria Math" panose="02040503050406030204" pitchFamily="18" charset="0"/>
                      </a:rPr>
                      <m:t>𝑦</m:t>
                    </m:r>
                  </m:oMath>
                </a14:m>
                <a:r>
                  <a:rPr lang="en-US" sz="1600" dirty="0"/>
                  <a:t> coordinates. Not a limiting assumption, just convenient</a:t>
                </a:r>
              </a:p>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When we divide </a:t>
                </a:r>
                <a14:m>
                  <m:oMath xmlns:m="http://schemas.openxmlformats.org/officeDocument/2006/math">
                    <m:r>
                      <a:rPr lang="en-US" sz="1600" i="1">
                        <a:latin typeface="Cambria Math" panose="02040503050406030204" pitchFamily="18" charset="0"/>
                        <a:ea typeface="Cambria Math" panose="02040503050406030204" pitchFamily="18" charset="0"/>
                      </a:rPr>
                      <m:t>𝒫</m:t>
                    </m:r>
                  </m:oMath>
                </a14:m>
                <a:r>
                  <a:rPr lang="en-US" sz="1600" dirty="0"/>
                  <a:t>, we need to get corresponding lists in each half</a:t>
                </a:r>
              </a:p>
              <a:p>
                <a:pPr>
                  <a:lnSpc>
                    <a:spcPts val="1800"/>
                  </a:lnSpc>
                  <a:spcBef>
                    <a:spcPts val="400"/>
                  </a:spcBef>
                </a:pPr>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r="-194" b="-551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59944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87</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tabLst>
                    <a:tab pos="885825" algn="l"/>
                  </a:tabLst>
                </a:pPr>
                <a:r>
                  <a:rPr lang="en-US" sz="1600" dirty="0"/>
                  <a:t>Getting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are easy</a:t>
                </a:r>
              </a:p>
              <a:p>
                <a:pPr>
                  <a:lnSpc>
                    <a:spcPts val="1800"/>
                  </a:lnSpc>
                  <a:spcBef>
                    <a:spcPts val="400"/>
                  </a:spcBef>
                  <a:tabLst>
                    <a:tab pos="885825" algn="l"/>
                  </a:tabLst>
                </a:pPr>
                <a:r>
                  <a:rPr lang="en-US" sz="1600" dirty="0"/>
                  <a:t>To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we have to scan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b="0" i="1" smtClean="0">
                        <a:latin typeface="Cambria Math" panose="02040503050406030204" pitchFamily="18" charset="0"/>
                      </a:rPr>
                      <m:t>𝑥</m:t>
                    </m:r>
                  </m:oMath>
                </a14:m>
                <a:r>
                  <a:rPr lang="en-US" sz="1600" dirty="0"/>
                  <a:t> coordinate is less than the midline will be pushed to the list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i="1">
                        <a:latin typeface="Cambria Math" panose="02040503050406030204" pitchFamily="18" charset="0"/>
                      </a:rPr>
                      <m:t>𝑥</m:t>
                    </m:r>
                  </m:oMath>
                </a14:m>
                <a:r>
                  <a:rPr lang="en-US" sz="1600" dirty="0"/>
                  <a:t> coordinate is more than the midline will be pushed to the list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endParaRPr lang="en-US" sz="1600" dirty="0">
                  <a:ea typeface="Cambria Math" panose="02040503050406030204" pitchFamily="18" charset="0"/>
                </a:endParaRPr>
              </a:p>
              <a:p>
                <a:pPr>
                  <a:lnSpc>
                    <a:spcPts val="1800"/>
                  </a:lnSpc>
                  <a:spcBef>
                    <a:spcPts val="400"/>
                  </a:spcBef>
                  <a:tabLst>
                    <a:tab pos="885825" algn="l"/>
                  </a:tabLst>
                </a:pPr>
                <a:r>
                  <a:rPr lang="en-US" sz="1600" dirty="0"/>
                  <a:t>So, in linear time we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b="-236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4153621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961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2: If hits base case (2 Points) return the distance between two</a:t>
                </a:r>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4: Get closest ‘across-midline’ pair and return minimum of this, left closest and right closest pair</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96118"/>
              </a:xfrm>
              <a:prstGeom prst="rect">
                <a:avLst/>
              </a:prstGeom>
              <a:blipFill>
                <a:blip r:embed="rId3"/>
                <a:stretch>
                  <a:fillRect l="-388" t="-2000" b="-4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6A31ACE-9AC0-728F-A904-7A310424B0E4}"/>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830DEB8C-5624-7AF5-0804-D55D073E126C}"/>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823A9F82-4082-F086-C94E-4047C4CDDF94}"/>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A37E376A-1D8D-6BAC-EE5D-7E8894E4F840}"/>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C62B71D-2D2D-30D1-5AF8-0DDFA5E012A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C1E0E765-B6A4-0000-2C00-9BAECEC62B36}"/>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32518D47-34BB-CDFF-65ED-A313ECD31F02}"/>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484E8380-D976-17D2-02FB-C79B4216334D}"/>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12C4D05C-D19F-A8E2-9C41-240AD9259758}"/>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07C93A44-446D-AC21-BB91-186010B4622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0F33703-FA8E-BDBC-8873-2E34ED2A4947}"/>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1" name="Straight Connector 20">
            <a:extLst>
              <a:ext uri="{FF2B5EF4-FFF2-40B4-BE49-F238E27FC236}">
                <a16:creationId xmlns:a16="http://schemas.microsoft.com/office/drawing/2014/main" id="{1CEA5725-DC96-4AB0-2B7A-85A5E81C6C93}"/>
              </a:ext>
            </a:extLst>
          </p:cNvPr>
          <p:cNvCxnSpPr>
            <a:cxnSpLocks/>
          </p:cNvCxnSpPr>
          <p:nvPr/>
        </p:nvCxnSpPr>
        <p:spPr>
          <a:xfrm flipV="1">
            <a:off x="3536604" y="2896378"/>
            <a:ext cx="0" cy="2016000"/>
          </a:xfrm>
          <a:prstGeom prst="line">
            <a:avLst/>
          </a:prstGeom>
          <a:ln w="127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8054561-109C-DEDA-65DD-4EA97014CEC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9879B941-E65E-01BC-3FD0-463E46A87395}"/>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4FFABDBA-57A0-6374-CF93-49DEB9036742}"/>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76B53F62-682C-63A9-085C-1DD11EF492D2}"/>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4583D7-D41D-1D7C-937E-28CE77F3BC5F}"/>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26" name="TextBox 25">
                <a:extLst>
                  <a:ext uri="{FF2B5EF4-FFF2-40B4-BE49-F238E27FC236}">
                    <a16:creationId xmlns:a16="http://schemas.microsoft.com/office/drawing/2014/main" id="{484583D7-D41D-1D7C-937E-28CE77F3BC5F}"/>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4"/>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1239CF-AAD3-D855-0738-D841913A9D5D}"/>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27" name="TextBox 26">
                <a:extLst>
                  <a:ext uri="{FF2B5EF4-FFF2-40B4-BE49-F238E27FC236}">
                    <a16:creationId xmlns:a16="http://schemas.microsoft.com/office/drawing/2014/main" id="{E71239CF-AAD3-D855-0738-D841913A9D5D}"/>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5"/>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A198869D-140C-F2EF-BBBD-73C276B4E77B}"/>
              </a:ext>
            </a:extLst>
          </p:cNvPr>
          <p:cNvGrpSpPr/>
          <p:nvPr/>
        </p:nvGrpSpPr>
        <p:grpSpPr>
          <a:xfrm>
            <a:off x="596170" y="3851111"/>
            <a:ext cx="1001167" cy="1028163"/>
            <a:chOff x="596170" y="3851111"/>
            <a:chExt cx="1001167" cy="1028163"/>
          </a:xfrm>
        </p:grpSpPr>
        <p:cxnSp>
          <p:nvCxnSpPr>
            <p:cNvPr id="30" name="Straight Connector 29">
              <a:extLst>
                <a:ext uri="{FF2B5EF4-FFF2-40B4-BE49-F238E27FC236}">
                  <a16:creationId xmlns:a16="http://schemas.microsoft.com/office/drawing/2014/main" id="{D033E195-39A8-4C1C-50FC-72A600A7CAB6}"/>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B217947-C087-F22C-AA6A-FA581B328E62}"/>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37B31A6-5768-028B-5D6E-AD1EE3F80400}"/>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237B31A6-5768-028B-5D6E-AD1EE3F80400}"/>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6"/>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59BD174-2F0F-8A5B-B4B5-33F1449217DC}"/>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37" name="TextBox 36">
                  <a:extLst>
                    <a:ext uri="{FF2B5EF4-FFF2-40B4-BE49-F238E27FC236}">
                      <a16:creationId xmlns:a16="http://schemas.microsoft.com/office/drawing/2014/main" id="{459BD174-2F0F-8A5B-B4B5-33F1449217DC}"/>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7"/>
                  <a:stretch>
                    <a:fillRect r="-14815" b="-10345"/>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5BAA26FB-BE28-8066-0C90-0FD3C281C173}"/>
              </a:ext>
            </a:extLst>
          </p:cNvPr>
          <p:cNvGrpSpPr/>
          <p:nvPr/>
        </p:nvGrpSpPr>
        <p:grpSpPr>
          <a:xfrm>
            <a:off x="5611131" y="3849687"/>
            <a:ext cx="966983" cy="1045255"/>
            <a:chOff x="5611131" y="3849687"/>
            <a:chExt cx="966983" cy="1045255"/>
          </a:xfrm>
        </p:grpSpPr>
        <p:cxnSp>
          <p:nvCxnSpPr>
            <p:cNvPr id="47" name="Straight Connector 46">
              <a:extLst>
                <a:ext uri="{FF2B5EF4-FFF2-40B4-BE49-F238E27FC236}">
                  <a16:creationId xmlns:a16="http://schemas.microsoft.com/office/drawing/2014/main" id="{570A0BE5-D232-5AF1-DC2D-88FD43CBF344}"/>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1349172-2149-AA02-5C5D-0844E86B42E6}"/>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9E8A186-82F2-0A5C-2CEA-4D81B7CEC2C9}"/>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49" name="TextBox 48">
                  <a:extLst>
                    <a:ext uri="{FF2B5EF4-FFF2-40B4-BE49-F238E27FC236}">
                      <a16:creationId xmlns:a16="http://schemas.microsoft.com/office/drawing/2014/main" id="{69E8A186-82F2-0A5C-2CEA-4D81B7CEC2C9}"/>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8"/>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C38CA9D-992F-9FAA-4096-B38FBBC9E8F0}"/>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50" name="TextBox 49">
                  <a:extLst>
                    <a:ext uri="{FF2B5EF4-FFF2-40B4-BE49-F238E27FC236}">
                      <a16:creationId xmlns:a16="http://schemas.microsoft.com/office/drawing/2014/main" id="{2C38CA9D-992F-9FAA-4096-B38FBBC9E8F0}"/>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9"/>
                  <a:stretch>
                    <a:fillRect r="-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4209620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Analysis</a:t>
            </a:r>
            <a:endParaRPr sz="2400" dirty="0"/>
          </a:p>
        </p:txBody>
      </p:sp>
      <mc:AlternateContent xmlns:mc="http://schemas.openxmlformats.org/markup-compatibility/2006">
        <mc:Choice xmlns:a14="http://schemas.microsoft.com/office/drawing/2010/main"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8"/>
                <a:ext cx="6539957" cy="37577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m:rPr>
                        <m:sty m:val="p"/>
                      </m:rPr>
                      <a:rPr lang="el-GR" sz="1600" i="1" smtClean="0">
                        <a:solidFill>
                          <a:srgbClr val="FF0000"/>
                        </a:solidFill>
                        <a:latin typeface="Cambria Math" panose="02040503050406030204" pitchFamily="18" charset="0"/>
                        <a:ea typeface="Cambria Math" panose="02040503050406030204" pitchFamily="18" charset="0"/>
                      </a:rPr>
                      <m:t>Θ</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func>
                      <m:funcPr>
                        <m:ctrlPr>
                          <a:rPr lang="en-US" sz="1600" b="0" i="1" smtClean="0">
                            <a:solidFill>
                              <a:srgbClr val="FF0000"/>
                            </a:solidFill>
                            <a:latin typeface="Cambria Math" panose="02040503050406030204" pitchFamily="18" charset="0"/>
                            <a:ea typeface="Cambria Math" panose="02040503050406030204" pitchFamily="18" charset="0"/>
                          </a:rPr>
                        </m:ctrlPr>
                      </m:funcPr>
                      <m:fName>
                        <m:r>
                          <m:rPr>
                            <m:sty m:val="p"/>
                          </m:rPr>
                          <a:rPr lang="en-US" sz="1600" b="0" i="0" smtClean="0">
                            <a:solidFill>
                              <a:srgbClr val="FF0000"/>
                            </a:solidFill>
                            <a:latin typeface="Cambria Math" panose="02040503050406030204" pitchFamily="18" charset="0"/>
                            <a:ea typeface="Cambria Math" panose="02040503050406030204" pitchFamily="18" charset="0"/>
                          </a:rPr>
                          <m:t>log</m:t>
                        </m:r>
                      </m:fName>
                      <m:e>
                        <m:r>
                          <a:rPr lang="en-US" sz="1600" b="0" i="1" smtClean="0">
                            <a:solidFill>
                              <a:srgbClr val="FF0000"/>
                            </a:solidFill>
                            <a:latin typeface="Cambria Math" panose="02040503050406030204" pitchFamily="18" charset="0"/>
                            <a:ea typeface="Cambria Math" panose="02040503050406030204" pitchFamily="18" charset="0"/>
                          </a:rPr>
                          <m:t>𝑛</m:t>
                        </m:r>
                      </m:e>
                    </m:func>
                    <m:r>
                      <a:rPr lang="en-US" sz="1600" b="0" i="1" smtClean="0">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2: If hits base case (2 Points) return the distance between two </a:t>
                </a:r>
                <a:br>
                  <a:rPr lang="en-US" sz="1600" dirty="0">
                    <a:solidFill>
                      <a:srgbClr val="FF0000"/>
                    </a:solidFill>
                  </a:rPr>
                </a:b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1</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br>
                  <a:rPr lang="en-US" sz="1600" dirty="0"/>
                </a:br>
                <a:r>
                  <a:rPr lang="en-US" sz="1600" dirty="0">
                    <a:solidFill>
                      <a:srgbClr val="FF0000"/>
                    </a:solidFill>
                  </a:rPr>
                  <a:t>-&gt; </a:t>
                </a:r>
                <a14:m>
                  <m:oMath xmlns:m="http://schemas.openxmlformats.org/officeDocument/2006/math">
                    <m:r>
                      <a:rPr lang="en-US" sz="1600" i="1">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f>
                      <m:fPr>
                        <m:ctrlPr>
                          <a:rPr lang="en-US" sz="1600" i="1" smtClean="0">
                            <a:solidFill>
                              <a:srgbClr val="FF0000"/>
                            </a:solidFill>
                            <a:latin typeface="Cambria Math" panose="02040503050406030204" pitchFamily="18" charset="0"/>
                            <a:ea typeface="Cambria Math" panose="02040503050406030204" pitchFamily="18" charset="0"/>
                          </a:rPr>
                        </m:ctrlPr>
                      </m:fPr>
                      <m:num>
                        <m:r>
                          <a:rPr lang="en-US" sz="1600" b="0" i="1" smtClean="0">
                            <a:solidFill>
                              <a:srgbClr val="FF0000"/>
                            </a:solidFill>
                            <a:latin typeface="Cambria Math" panose="02040503050406030204" pitchFamily="18" charset="0"/>
                            <a:ea typeface="Cambria Math" panose="02040503050406030204" pitchFamily="18" charset="0"/>
                          </a:rPr>
                          <m:t>𝑛</m:t>
                        </m:r>
                      </m:num>
                      <m:den>
                        <m:r>
                          <a:rPr lang="en-US" sz="1600" b="0" i="1" smtClean="0">
                            <a:solidFill>
                              <a:srgbClr val="FF0000"/>
                            </a:solidFill>
                            <a:latin typeface="Cambria Math" panose="02040503050406030204" pitchFamily="18" charset="0"/>
                            <a:ea typeface="Cambria Math" panose="02040503050406030204" pitchFamily="18" charset="0"/>
                          </a:rPr>
                          <m:t>2</m:t>
                        </m:r>
                      </m:den>
                    </m:f>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4: Get closest ‘across-midline’ pair and return minimum of this, left closest and right closest pair </a:t>
                </a: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endParaRPr lang="en-US" sz="1600" dirty="0"/>
              </a:p>
              <a:p>
                <a:pPr>
                  <a:lnSpc>
                    <a:spcPts val="1800"/>
                  </a:lnSpc>
                  <a:spcBef>
                    <a:spcPts val="400"/>
                  </a:spcBef>
                </a:pPr>
                <a:r>
                  <a:rPr lang="en-US" sz="1600" dirty="0"/>
                  <a:t>So the recurrence relation is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800"/>
                  </a:lnSpc>
                  <a:spcBef>
                    <a:spcPts val="400"/>
                  </a:spcBef>
                </a:pPr>
                <a:r>
                  <a:rPr lang="en-US" sz="1600" dirty="0"/>
                  <a:t>So, runtime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m:rPr>
                        <m:sty m:val="p"/>
                      </m:rPr>
                      <a:rPr lang="el-GR" sz="1600" i="1" smtClean="0">
                        <a:solidFill>
                          <a:prstClr val="black"/>
                        </a:solidFill>
                        <a:latin typeface="Cambria Math" panose="02040503050406030204" pitchFamily="18" charset="0"/>
                        <a:ea typeface="Cambria Math" panose="02040503050406030204" pitchFamily="18" charset="0"/>
                      </a:rPr>
                      <m:t>Θ</m:t>
                    </m:r>
                    <m:r>
                      <a:rPr lang="en-US" sz="1600" b="0" i="1" smtClean="0">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𝑛</m:t>
                    </m:r>
                    <m:func>
                      <m:funcPr>
                        <m:ctrlPr>
                          <a:rPr lang="en-US" sz="1600" b="0" i="1" smtClean="0">
                            <a:solidFill>
                              <a:prstClr val="black"/>
                            </a:solidFill>
                            <a:latin typeface="Cambria Math" panose="02040503050406030204" pitchFamily="18" charset="0"/>
                            <a:ea typeface="Cambria Math" panose="02040503050406030204" pitchFamily="18" charset="0"/>
                          </a:rPr>
                        </m:ctrlPr>
                      </m:funcPr>
                      <m:fName>
                        <m:r>
                          <m:rPr>
                            <m:sty m:val="p"/>
                          </m:rPr>
                          <a:rPr lang="en-US" sz="1600" b="0" i="0" smtClean="0">
                            <a:solidFill>
                              <a:prstClr val="black"/>
                            </a:solidFill>
                            <a:latin typeface="Cambria Math" panose="02040503050406030204" pitchFamily="18" charset="0"/>
                            <a:ea typeface="Cambria Math" panose="02040503050406030204" pitchFamily="18" charset="0"/>
                          </a:rPr>
                          <m:t>log</m:t>
                        </m:r>
                      </m:fName>
                      <m:e>
                        <m:r>
                          <a:rPr lang="en-US" sz="1600" b="0" i="1" smtClean="0">
                            <a:solidFill>
                              <a:prstClr val="black"/>
                            </a:solidFill>
                            <a:latin typeface="Cambria Math" panose="02040503050406030204" pitchFamily="18" charset="0"/>
                            <a:ea typeface="Cambria Math" panose="02040503050406030204" pitchFamily="18" charset="0"/>
                          </a:rPr>
                          <m:t>𝑛</m:t>
                        </m:r>
                      </m:e>
                    </m:func>
                    <m:r>
                      <a:rPr lang="en-US" sz="1600" b="0" i="1" smtClean="0">
                        <a:solidFill>
                          <a:prstClr val="black"/>
                        </a:solidFill>
                        <a:latin typeface="Cambria Math" panose="02040503050406030204" pitchFamily="18" charset="0"/>
                        <a:ea typeface="Cambria Math" panose="02040503050406030204" pitchFamily="18" charset="0"/>
                      </a:rPr>
                      <m:t>)</m:t>
                    </m:r>
                  </m:oMath>
                </a14:m>
                <a:endParaRPr lang="en-US" sz="1600" dirty="0"/>
              </a:p>
            </p:txBody>
          </p:sp>
        </mc:Choice>
        <mc:Fallback>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8"/>
                <a:ext cx="6539957" cy="3757721"/>
              </a:xfrm>
              <a:prstGeom prst="rect">
                <a:avLst/>
              </a:prstGeom>
              <a:blipFill>
                <a:blip r:embed="rId3"/>
                <a:stretch>
                  <a:fillRect l="-388" t="-1010"/>
                </a:stretch>
              </a:blipFill>
            </p:spPr>
            <p:txBody>
              <a:bodyPr/>
              <a:lstStyle/>
              <a:p>
                <a:r>
                  <a:rPr lang="en-US">
                    <a:noFill/>
                  </a:rPr>
                  <a:t> </a:t>
                </a:r>
              </a:p>
            </p:txBody>
          </p:sp>
        </mc:Fallback>
      </mc:AlternateContent>
    </p:spTree>
    <p:extLst>
      <p:ext uri="{BB962C8B-B14F-4D97-AF65-F5344CB8AC3E}">
        <p14:creationId xmlns:p14="http://schemas.microsoft.com/office/powerpoint/2010/main" val="16411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9B6D-C32D-4290-28BE-028D631AE3D3}"/>
              </a:ext>
            </a:extLst>
          </p:cNvPr>
          <p:cNvPicPr>
            <a:picLocks noChangeAspect="1"/>
          </p:cNvPicPr>
          <p:nvPr/>
        </p:nvPicPr>
        <p:blipFill>
          <a:blip r:embed="rId3"/>
          <a:stretch>
            <a:fillRect/>
          </a:stretch>
        </p:blipFill>
        <p:spPr>
          <a:xfrm>
            <a:off x="278719" y="1414007"/>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9</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10,11,12,17,24,25, 2022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2293858" y="187626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2293858" y="1876267"/>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1593908" y="1810204"/>
            <a:ext cx="619596" cy="354154"/>
            <a:chOff x="2971731" y="1667591"/>
            <a:chExt cx="619596" cy="354154"/>
          </a:xfrm>
        </p:grpSpPr>
        <p:sp>
          <p:nvSpPr>
            <p:cNvPr id="18" name="Right Brace 17">
              <a:extLst>
                <a:ext uri="{FF2B5EF4-FFF2-40B4-BE49-F238E27FC236}">
                  <a16:creationId xmlns:a16="http://schemas.microsoft.com/office/drawing/2014/main" id="{88C550B8-55F8-75F2-A51B-991A57833973}"/>
                </a:ext>
              </a:extLst>
            </p:cNvPr>
            <p:cNvSpPr/>
            <p:nvPr/>
          </p:nvSpPr>
          <p:spPr>
            <a:xfrm>
              <a:off x="2971731" y="1667591"/>
              <a:ext cx="99480" cy="35415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46948"/>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A0D37A26-70D2-C8C5-2A1E-CC9AB3D64DD0}"/>
              </a:ext>
            </a:extLst>
          </p:cNvPr>
          <p:cNvGrpSpPr/>
          <p:nvPr/>
        </p:nvGrpSpPr>
        <p:grpSpPr>
          <a:xfrm>
            <a:off x="1594502" y="2197936"/>
            <a:ext cx="619597" cy="274825"/>
            <a:chOff x="2971730" y="1667591"/>
            <a:chExt cx="619597" cy="274825"/>
          </a:xfrm>
        </p:grpSpPr>
        <p:sp>
          <p:nvSpPr>
            <p:cNvPr id="6" name="Right Brace 5">
              <a:extLst>
                <a:ext uri="{FF2B5EF4-FFF2-40B4-BE49-F238E27FC236}">
                  <a16:creationId xmlns:a16="http://schemas.microsoft.com/office/drawing/2014/main" id="{E7586F25-3910-001A-93E3-55D8C891165A}"/>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B958287-05B2-7EDD-AAEB-F78873559E62}"/>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EE26D0-A77D-1811-6D80-65B5BF4F6796}"/>
                  </a:ext>
                </a:extLst>
              </p:cNvPr>
              <p:cNvSpPr txBox="1"/>
              <p:nvPr/>
            </p:nvSpPr>
            <p:spPr>
              <a:xfrm>
                <a:off x="2290808" y="223532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0" name="TextBox 9">
                <a:extLst>
                  <a:ext uri="{FF2B5EF4-FFF2-40B4-BE49-F238E27FC236}">
                    <a16:creationId xmlns:a16="http://schemas.microsoft.com/office/drawing/2014/main" id="{5BEE26D0-A77D-1811-6D80-65B5BF4F6796}"/>
                  </a:ext>
                </a:extLst>
              </p:cNvPr>
              <p:cNvSpPr txBox="1">
                <a:spLocks noRot="1" noChangeAspect="1" noMove="1" noResize="1" noEditPoints="1" noAdjustHandles="1" noChangeArrowheads="1" noChangeShapeType="1" noTextEdit="1"/>
              </p:cNvSpPr>
              <p:nvPr/>
            </p:nvSpPr>
            <p:spPr>
              <a:xfrm>
                <a:off x="2290808" y="2235320"/>
                <a:ext cx="378822" cy="200055"/>
              </a:xfrm>
              <a:prstGeom prst="rect">
                <a:avLst/>
              </a:prstGeom>
              <a:blipFill>
                <a:blip r:embed="rId5"/>
                <a:stretch>
                  <a:fillRect l="-9677" b="-625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945F8AA-5AE4-BD12-F0B8-84D574D25725}"/>
              </a:ext>
            </a:extLst>
          </p:cNvPr>
          <p:cNvGrpSpPr/>
          <p:nvPr/>
        </p:nvGrpSpPr>
        <p:grpSpPr>
          <a:xfrm>
            <a:off x="1903705" y="2941983"/>
            <a:ext cx="619597" cy="274825"/>
            <a:chOff x="2971730" y="1667591"/>
            <a:chExt cx="619597" cy="274825"/>
          </a:xfrm>
        </p:grpSpPr>
        <p:sp>
          <p:nvSpPr>
            <p:cNvPr id="13" name="Right Brace 12">
              <a:extLst>
                <a:ext uri="{FF2B5EF4-FFF2-40B4-BE49-F238E27FC236}">
                  <a16:creationId xmlns:a16="http://schemas.microsoft.com/office/drawing/2014/main" id="{EB18A000-9475-1290-89CB-5945F2934ED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778EA29-A924-A411-7477-8C26AC2EC799}"/>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A548E0-9B52-622F-C8A8-CCA7247C4AB6}"/>
                  </a:ext>
                </a:extLst>
              </p:cNvPr>
              <p:cNvSpPr txBox="1"/>
              <p:nvPr/>
            </p:nvSpPr>
            <p:spPr>
              <a:xfrm>
                <a:off x="2558066" y="2979367"/>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5" name="TextBox 14">
                <a:extLst>
                  <a:ext uri="{FF2B5EF4-FFF2-40B4-BE49-F238E27FC236}">
                    <a16:creationId xmlns:a16="http://schemas.microsoft.com/office/drawing/2014/main" id="{C8A548E0-9B52-622F-C8A8-CCA7247C4AB6}"/>
                  </a:ext>
                </a:extLst>
              </p:cNvPr>
              <p:cNvSpPr txBox="1">
                <a:spLocks noRot="1" noChangeAspect="1" noMove="1" noResize="1" noEditPoints="1" noAdjustHandles="1" noChangeArrowheads="1" noChangeShapeType="1" noTextEdit="1"/>
              </p:cNvSpPr>
              <p:nvPr/>
            </p:nvSpPr>
            <p:spPr>
              <a:xfrm>
                <a:off x="2558066" y="2979367"/>
                <a:ext cx="384849" cy="200055"/>
              </a:xfrm>
              <a:prstGeom prst="rect">
                <a:avLst/>
              </a:prstGeom>
              <a:blipFill>
                <a:blip r:embed="rId6"/>
                <a:stretch>
                  <a:fillRect l="-9677" b="-5882"/>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78EF5488-D5D8-C858-A9B5-7113B719BEB4}"/>
              </a:ext>
            </a:extLst>
          </p:cNvPr>
          <p:cNvGrpSpPr/>
          <p:nvPr/>
        </p:nvGrpSpPr>
        <p:grpSpPr>
          <a:xfrm>
            <a:off x="3665273" y="1105876"/>
            <a:ext cx="3000411" cy="2808723"/>
            <a:chOff x="3665273" y="1105876"/>
            <a:chExt cx="3000411" cy="2808723"/>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42D2DD5-69CF-F00E-23B0-32CDB5586656}"/>
                    </a:ext>
                  </a:extLst>
                </p:cNvPr>
                <p:cNvSpPr txBox="1"/>
                <p:nvPr/>
              </p:nvSpPr>
              <p:spPr>
                <a:xfrm>
                  <a:off x="3694857" y="2406820"/>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9" name="TextBox 88">
                  <a:extLst>
                    <a:ext uri="{FF2B5EF4-FFF2-40B4-BE49-F238E27FC236}">
                      <a16:creationId xmlns:a16="http://schemas.microsoft.com/office/drawing/2014/main" id="{542D2DD5-69CF-F00E-23B0-32CDB5586656}"/>
                    </a:ext>
                  </a:extLst>
                </p:cNvPr>
                <p:cNvSpPr txBox="1">
                  <a:spLocks noRot="1" noChangeAspect="1" noMove="1" noResize="1" noEditPoints="1" noAdjustHandles="1" noChangeArrowheads="1" noChangeShapeType="1" noTextEdit="1"/>
                </p:cNvSpPr>
                <p:nvPr/>
              </p:nvSpPr>
              <p:spPr>
                <a:xfrm>
                  <a:off x="3694857" y="2406820"/>
                  <a:ext cx="326308"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45B9DA4-D392-CBFF-A55C-F9037D9558FF}"/>
                    </a:ext>
                  </a:extLst>
                </p:cNvPr>
                <p:cNvSpPr txBox="1"/>
                <p:nvPr/>
              </p:nvSpPr>
              <p:spPr>
                <a:xfrm>
                  <a:off x="3665273"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1" name="TextBox 100">
                  <a:extLst>
                    <a:ext uri="{FF2B5EF4-FFF2-40B4-BE49-F238E27FC236}">
                      <a16:creationId xmlns:a16="http://schemas.microsoft.com/office/drawing/2014/main" id="{245B9DA4-D392-CBFF-A55C-F9037D9558FF}"/>
                    </a:ext>
                  </a:extLst>
                </p:cNvPr>
                <p:cNvSpPr txBox="1">
                  <a:spLocks noRot="1" noChangeAspect="1" noMove="1" noResize="1" noEditPoints="1" noAdjustHandles="1" noChangeArrowheads="1" noChangeShapeType="1" noTextEdit="1"/>
                </p:cNvSpPr>
                <p:nvPr/>
              </p:nvSpPr>
              <p:spPr>
                <a:xfrm>
                  <a:off x="3665273" y="3123423"/>
                  <a:ext cx="518411" cy="246221"/>
                </a:xfrm>
                <a:prstGeom prst="rect">
                  <a:avLst/>
                </a:prstGeom>
                <a:blipFill>
                  <a:blip r:embed="rId8"/>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7DBED59A-BC79-024B-4365-72C0567FC94E}"/>
                </a:ext>
              </a:extLst>
            </p:cNvPr>
            <p:cNvGrpSpPr/>
            <p:nvPr/>
          </p:nvGrpSpPr>
          <p:grpSpPr>
            <a:xfrm>
              <a:off x="4068701" y="1406949"/>
              <a:ext cx="2149952" cy="259989"/>
              <a:chOff x="2624188" y="1204847"/>
              <a:chExt cx="2149952" cy="259989"/>
            </a:xfrm>
          </p:grpSpPr>
          <p:sp>
            <p:nvSpPr>
              <p:cNvPr id="31" name="Rectangle 30">
                <a:extLst>
                  <a:ext uri="{FF2B5EF4-FFF2-40B4-BE49-F238E27FC236}">
                    <a16:creationId xmlns:a16="http://schemas.microsoft.com/office/drawing/2014/main" id="{5C136353-C40F-8827-51C8-06BA53EB754C}"/>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0D98A-0D8B-D808-7CDE-24E3BD9B3A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2C58DAD-66CD-97F7-1979-B42CF4B2E009}"/>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D24BAE6-16F2-2D39-9EDE-4893101BD0AE}"/>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53446DC-2EC3-FEF5-F164-A8BCB1B6294A}"/>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C23E654-182C-C7EC-675F-D25C7D7051E1}"/>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DBC5BD9-7F6B-4196-33F8-F7AFAA2C4A25}"/>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6995DE-5D5D-7A2E-8F53-1393224DF082}"/>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09F1C35-ED61-2E7F-58D2-C87EDDF312C4}"/>
                </a:ext>
              </a:extLst>
            </p:cNvPr>
            <p:cNvGrpSpPr/>
            <p:nvPr/>
          </p:nvGrpSpPr>
          <p:grpSpPr>
            <a:xfrm>
              <a:off x="3937082" y="2046681"/>
              <a:ext cx="1076039" cy="258618"/>
              <a:chOff x="2021579" y="1827031"/>
              <a:chExt cx="1076039" cy="258618"/>
            </a:xfrm>
          </p:grpSpPr>
          <p:sp>
            <p:nvSpPr>
              <p:cNvPr id="48" name="Rectangle 47">
                <a:extLst>
                  <a:ext uri="{FF2B5EF4-FFF2-40B4-BE49-F238E27FC236}">
                    <a16:creationId xmlns:a16="http://schemas.microsoft.com/office/drawing/2014/main" id="{63A2921E-AE55-5DA6-22C6-C07460E43E2A}"/>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5FD6999-8DF0-957B-8802-2E7B293642ED}"/>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63EDD91F-0E75-AC92-0EB6-447E5DEF5F2D}"/>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8D9F7C3-6E9A-1A62-FC4F-357B89C2E79A}"/>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E2CA9CD0-FB86-35D0-2C64-C101CB540533}"/>
                </a:ext>
              </a:extLst>
            </p:cNvPr>
            <p:cNvGrpSpPr/>
            <p:nvPr/>
          </p:nvGrpSpPr>
          <p:grpSpPr>
            <a:xfrm>
              <a:off x="5278667" y="2042530"/>
              <a:ext cx="1076039" cy="258618"/>
              <a:chOff x="2021579" y="1827031"/>
              <a:chExt cx="1076039" cy="258618"/>
            </a:xfrm>
          </p:grpSpPr>
          <p:sp>
            <p:nvSpPr>
              <p:cNvPr id="53" name="Rectangle 52">
                <a:extLst>
                  <a:ext uri="{FF2B5EF4-FFF2-40B4-BE49-F238E27FC236}">
                    <a16:creationId xmlns:a16="http://schemas.microsoft.com/office/drawing/2014/main" id="{7589500C-FDC2-AA0A-16FF-F08906BE1EE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A908FD0-B752-70F4-5BE8-A73A6ABAD83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E9E0C8B-1787-0CDF-76BE-DE24160E1517}"/>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E412B402-4323-93AA-E46E-C13E34A231CE}"/>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4B263697-B4A7-BADB-8CEC-FF783C6654D5}"/>
                </a:ext>
              </a:extLst>
            </p:cNvPr>
            <p:cNvGrpSpPr/>
            <p:nvPr/>
          </p:nvGrpSpPr>
          <p:grpSpPr>
            <a:xfrm>
              <a:off x="3845112" y="2724193"/>
              <a:ext cx="540329" cy="258618"/>
              <a:chOff x="3794778" y="2313132"/>
              <a:chExt cx="540329" cy="258618"/>
            </a:xfrm>
          </p:grpSpPr>
          <p:sp>
            <p:nvSpPr>
              <p:cNvPr id="57" name="Rectangle 56">
                <a:extLst>
                  <a:ext uri="{FF2B5EF4-FFF2-40B4-BE49-F238E27FC236}">
                    <a16:creationId xmlns:a16="http://schemas.microsoft.com/office/drawing/2014/main" id="{755E8DF9-4369-727E-102D-83D7715F1EFA}"/>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F8045B1F-CFC9-5A7D-2B7B-4B5C66E141D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F164FD4F-3DFB-77E0-C7E0-B1B57DF43741}"/>
                </a:ext>
              </a:extLst>
            </p:cNvPr>
            <p:cNvGrpSpPr/>
            <p:nvPr/>
          </p:nvGrpSpPr>
          <p:grpSpPr>
            <a:xfrm>
              <a:off x="4478576" y="2732582"/>
              <a:ext cx="540329" cy="258618"/>
              <a:chOff x="3794778" y="2313132"/>
              <a:chExt cx="540329" cy="258618"/>
            </a:xfrm>
          </p:grpSpPr>
          <p:sp>
            <p:nvSpPr>
              <p:cNvPr id="61" name="Rectangle 60">
                <a:extLst>
                  <a:ext uri="{FF2B5EF4-FFF2-40B4-BE49-F238E27FC236}">
                    <a16:creationId xmlns:a16="http://schemas.microsoft.com/office/drawing/2014/main" id="{6847D59C-1631-60EB-0F42-CCC872CB0EC2}"/>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DA77986-9EB3-30BA-E34D-B2A2AC61179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F9F90ED0-9B0F-D410-996A-D79A7DEB4CE8}"/>
                </a:ext>
              </a:extLst>
            </p:cNvPr>
            <p:cNvGrpSpPr/>
            <p:nvPr/>
          </p:nvGrpSpPr>
          <p:grpSpPr>
            <a:xfrm>
              <a:off x="5302508" y="2732582"/>
              <a:ext cx="540329" cy="258618"/>
              <a:chOff x="3794778" y="2313132"/>
              <a:chExt cx="540329" cy="258618"/>
            </a:xfrm>
          </p:grpSpPr>
          <p:sp>
            <p:nvSpPr>
              <p:cNvPr id="64" name="Rectangle 63">
                <a:extLst>
                  <a:ext uri="{FF2B5EF4-FFF2-40B4-BE49-F238E27FC236}">
                    <a16:creationId xmlns:a16="http://schemas.microsoft.com/office/drawing/2014/main" id="{ECF2F394-465A-7637-E84F-EC86CC121638}"/>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1D511E5-43E0-5BCB-F8EB-2F052FA51BE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04BBE4A8-9A79-3B54-AE73-B87DB8BCCD77}"/>
                </a:ext>
              </a:extLst>
            </p:cNvPr>
            <p:cNvGrpSpPr/>
            <p:nvPr/>
          </p:nvGrpSpPr>
          <p:grpSpPr>
            <a:xfrm>
              <a:off x="5919194" y="2732582"/>
              <a:ext cx="540329" cy="258618"/>
              <a:chOff x="3794778" y="2313132"/>
              <a:chExt cx="540329" cy="258618"/>
            </a:xfrm>
          </p:grpSpPr>
          <p:sp>
            <p:nvSpPr>
              <p:cNvPr id="67" name="Rectangle 66">
                <a:extLst>
                  <a:ext uri="{FF2B5EF4-FFF2-40B4-BE49-F238E27FC236}">
                    <a16:creationId xmlns:a16="http://schemas.microsoft.com/office/drawing/2014/main" id="{74456B60-AAAE-D917-A289-FD0E68D01901}"/>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58D60F2-7355-008C-6A60-CD53AA49608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B0F1DFCD-DFD9-F21A-6429-8092AEF57BC9}"/>
                </a:ext>
              </a:extLst>
            </p:cNvPr>
            <p:cNvSpPr/>
            <p:nvPr/>
          </p:nvSpPr>
          <p:spPr>
            <a:xfrm>
              <a:off x="3810924"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1140074-F1ED-833B-4DB5-410E22355637}"/>
                </a:ext>
              </a:extLst>
            </p:cNvPr>
            <p:cNvSpPr/>
            <p:nvPr/>
          </p:nvSpPr>
          <p:spPr>
            <a:xfrm>
              <a:off x="4112327"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F89A1D3-CFF1-C372-7444-FDF7E71E5541}"/>
                </a:ext>
              </a:extLst>
            </p:cNvPr>
            <p:cNvSpPr/>
            <p:nvPr/>
          </p:nvSpPr>
          <p:spPr>
            <a:xfrm>
              <a:off x="4509779"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8B71035-2BFD-B48A-ED9B-A29D1A1954B1}"/>
                </a:ext>
              </a:extLst>
            </p:cNvPr>
            <p:cNvSpPr/>
            <p:nvPr/>
          </p:nvSpPr>
          <p:spPr>
            <a:xfrm>
              <a:off x="4811182"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83DA28A-6205-58D5-771E-DD9EF4CF43CE}"/>
                </a:ext>
              </a:extLst>
            </p:cNvPr>
            <p:cNvSpPr/>
            <p:nvPr/>
          </p:nvSpPr>
          <p:spPr>
            <a:xfrm>
              <a:off x="5262852"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5A41890E-8E5F-2CF7-3A5A-B504C945545A}"/>
                </a:ext>
              </a:extLst>
            </p:cNvPr>
            <p:cNvSpPr/>
            <p:nvPr/>
          </p:nvSpPr>
          <p:spPr>
            <a:xfrm>
              <a:off x="5564255"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EFB5709-4CB4-99FD-0D7F-2EA2224F35CF}"/>
                </a:ext>
              </a:extLst>
            </p:cNvPr>
            <p:cNvSpPr/>
            <p:nvPr/>
          </p:nvSpPr>
          <p:spPr>
            <a:xfrm>
              <a:off x="5961707"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A91DCDE-0AA4-C57D-8108-856BB07FEE0C}"/>
                </a:ext>
              </a:extLst>
            </p:cNvPr>
            <p:cNvSpPr/>
            <p:nvPr/>
          </p:nvSpPr>
          <p:spPr>
            <a:xfrm>
              <a:off x="6263110"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C637BA1-2775-A2DD-CED6-1BEA93517953}"/>
                    </a:ext>
                  </a:extLst>
                </p:cNvPr>
                <p:cNvSpPr txBox="1"/>
                <p:nvPr/>
              </p:nvSpPr>
              <p:spPr>
                <a:xfrm>
                  <a:off x="3963054" y="110587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79" name="TextBox 78">
                  <a:extLst>
                    <a:ext uri="{FF2B5EF4-FFF2-40B4-BE49-F238E27FC236}">
                      <a16:creationId xmlns:a16="http://schemas.microsoft.com/office/drawing/2014/main" id="{3C637BA1-2775-A2DD-CED6-1BEA93517953}"/>
                    </a:ext>
                  </a:extLst>
                </p:cNvPr>
                <p:cNvSpPr txBox="1">
                  <a:spLocks noRot="1" noChangeAspect="1" noMove="1" noResize="1" noEditPoints="1" noAdjustHandles="1" noChangeArrowheads="1" noChangeShapeType="1" noTextEdit="1"/>
                </p:cNvSpPr>
                <p:nvPr/>
              </p:nvSpPr>
              <p:spPr>
                <a:xfrm>
                  <a:off x="3963054" y="1105876"/>
                  <a:ext cx="32630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EAEAD45-23B7-39B2-C0BB-FA5BBE6352EB}"/>
                    </a:ext>
                  </a:extLst>
                </p:cNvPr>
                <p:cNvSpPr txBox="1"/>
                <p:nvPr/>
              </p:nvSpPr>
              <p:spPr>
                <a:xfrm>
                  <a:off x="5002992" y="1105876"/>
                  <a:ext cx="3304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oMath>
                    </m:oMathPara>
                  </a14:m>
                  <a:endParaRPr lang="en-US" sz="1400" dirty="0"/>
                </a:p>
              </p:txBody>
            </p:sp>
          </mc:Choice>
          <mc:Fallback xmlns="">
            <p:sp>
              <p:nvSpPr>
                <p:cNvPr id="81" name="TextBox 80">
                  <a:extLst>
                    <a:ext uri="{FF2B5EF4-FFF2-40B4-BE49-F238E27FC236}">
                      <a16:creationId xmlns:a16="http://schemas.microsoft.com/office/drawing/2014/main" id="{9EAEAD45-23B7-39B2-C0BB-FA5BBE6352EB}"/>
                    </a:ext>
                  </a:extLst>
                </p:cNvPr>
                <p:cNvSpPr txBox="1">
                  <a:spLocks noRot="1" noChangeAspect="1" noMove="1" noResize="1" noEditPoints="1" noAdjustHandles="1" noChangeArrowheads="1" noChangeShapeType="1" noTextEdit="1"/>
                </p:cNvSpPr>
                <p:nvPr/>
              </p:nvSpPr>
              <p:spPr>
                <a:xfrm>
                  <a:off x="5002992" y="1105876"/>
                  <a:ext cx="33041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3DD5B83-35B7-5CED-F9F5-4DE178D1DB48}"/>
                    </a:ext>
                  </a:extLst>
                </p:cNvPr>
                <p:cNvSpPr txBox="1"/>
                <p:nvPr/>
              </p:nvSpPr>
              <p:spPr>
                <a:xfrm>
                  <a:off x="6001561" y="110587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2" name="TextBox 81">
                  <a:extLst>
                    <a:ext uri="{FF2B5EF4-FFF2-40B4-BE49-F238E27FC236}">
                      <a16:creationId xmlns:a16="http://schemas.microsoft.com/office/drawing/2014/main" id="{A3DD5B83-35B7-5CED-F9F5-4DE178D1DB48}"/>
                    </a:ext>
                  </a:extLst>
                </p:cNvPr>
                <p:cNvSpPr txBox="1">
                  <a:spLocks noRot="1" noChangeAspect="1" noMove="1" noResize="1" noEditPoints="1" noAdjustHandles="1" noChangeArrowheads="1" noChangeShapeType="1" noTextEdit="1"/>
                </p:cNvSpPr>
                <p:nvPr/>
              </p:nvSpPr>
              <p:spPr>
                <a:xfrm>
                  <a:off x="6001561" y="1105876"/>
                  <a:ext cx="31367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A8018E0-9047-6022-35CA-116F30E54F24}"/>
                    </a:ext>
                  </a:extLst>
                </p:cNvPr>
                <p:cNvSpPr txBox="1"/>
                <p:nvPr/>
              </p:nvSpPr>
              <p:spPr>
                <a:xfrm>
                  <a:off x="3838084"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3" name="TextBox 82">
                  <a:extLst>
                    <a:ext uri="{FF2B5EF4-FFF2-40B4-BE49-F238E27FC236}">
                      <a16:creationId xmlns:a16="http://schemas.microsoft.com/office/drawing/2014/main" id="{BA8018E0-9047-6022-35CA-116F30E54F24}"/>
                    </a:ext>
                  </a:extLst>
                </p:cNvPr>
                <p:cNvSpPr txBox="1">
                  <a:spLocks noRot="1" noChangeAspect="1" noMove="1" noResize="1" noEditPoints="1" noAdjustHandles="1" noChangeArrowheads="1" noChangeShapeType="1" noTextEdit="1"/>
                </p:cNvSpPr>
                <p:nvPr/>
              </p:nvSpPr>
              <p:spPr>
                <a:xfrm>
                  <a:off x="3838084" y="1736244"/>
                  <a:ext cx="326308"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BC1381F-B1A3-7515-DB17-6780E24F0A2C}"/>
                    </a:ext>
                  </a:extLst>
                </p:cNvPr>
                <p:cNvSpPr txBox="1"/>
                <p:nvPr/>
              </p:nvSpPr>
              <p:spPr>
                <a:xfrm>
                  <a:off x="4307570"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4" name="TextBox 83">
                  <a:extLst>
                    <a:ext uri="{FF2B5EF4-FFF2-40B4-BE49-F238E27FC236}">
                      <a16:creationId xmlns:a16="http://schemas.microsoft.com/office/drawing/2014/main" id="{9BC1381F-B1A3-7515-DB17-6780E24F0A2C}"/>
                    </a:ext>
                  </a:extLst>
                </p:cNvPr>
                <p:cNvSpPr txBox="1">
                  <a:spLocks noRot="1" noChangeAspect="1" noMove="1" noResize="1" noEditPoints="1" noAdjustHandles="1" noChangeArrowheads="1" noChangeShapeType="1" noTextEdit="1"/>
                </p:cNvSpPr>
                <p:nvPr/>
              </p:nvSpPr>
              <p:spPr>
                <a:xfrm>
                  <a:off x="4307570" y="1769800"/>
                  <a:ext cx="455830" cy="303353"/>
                </a:xfrm>
                <a:prstGeom prst="rect">
                  <a:avLst/>
                </a:prstGeom>
                <a:blipFill>
                  <a:blip r:embed="rId13"/>
                  <a:stretch>
                    <a:fillRect l="-38889" t="-120000" r="-222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52B099B-E086-A5D1-6453-5271C28C4BE9}"/>
                    </a:ext>
                  </a:extLst>
                </p:cNvPr>
                <p:cNvSpPr txBox="1"/>
                <p:nvPr/>
              </p:nvSpPr>
              <p:spPr>
                <a:xfrm>
                  <a:off x="4802799"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5" name="TextBox 84">
                  <a:extLst>
                    <a:ext uri="{FF2B5EF4-FFF2-40B4-BE49-F238E27FC236}">
                      <a16:creationId xmlns:a16="http://schemas.microsoft.com/office/drawing/2014/main" id="{252B099B-E086-A5D1-6453-5271C28C4BE9}"/>
                    </a:ext>
                  </a:extLst>
                </p:cNvPr>
                <p:cNvSpPr txBox="1">
                  <a:spLocks noRot="1" noChangeAspect="1" noMove="1" noResize="1" noEditPoints="1" noAdjustHandles="1" noChangeArrowheads="1" noChangeShapeType="1" noTextEdit="1"/>
                </p:cNvSpPr>
                <p:nvPr/>
              </p:nvSpPr>
              <p:spPr>
                <a:xfrm>
                  <a:off x="4802799"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AC80D7C-2D09-D62F-2FE5-3F120275EF73}"/>
                    </a:ext>
                  </a:extLst>
                </p:cNvPr>
                <p:cNvSpPr txBox="1"/>
                <p:nvPr/>
              </p:nvSpPr>
              <p:spPr>
                <a:xfrm>
                  <a:off x="5158829"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6" name="TextBox 85">
                  <a:extLst>
                    <a:ext uri="{FF2B5EF4-FFF2-40B4-BE49-F238E27FC236}">
                      <a16:creationId xmlns:a16="http://schemas.microsoft.com/office/drawing/2014/main" id="{4AC80D7C-2D09-D62F-2FE5-3F120275EF73}"/>
                    </a:ext>
                  </a:extLst>
                </p:cNvPr>
                <p:cNvSpPr txBox="1">
                  <a:spLocks noRot="1" noChangeAspect="1" noMove="1" noResize="1" noEditPoints="1" noAdjustHandles="1" noChangeArrowheads="1" noChangeShapeType="1" noTextEdit="1"/>
                </p:cNvSpPr>
                <p:nvPr/>
              </p:nvSpPr>
              <p:spPr>
                <a:xfrm>
                  <a:off x="5158829" y="1736244"/>
                  <a:ext cx="326308" cy="307777"/>
                </a:xfrm>
                <a:prstGeom prst="rect">
                  <a:avLst/>
                </a:prstGeom>
                <a:blipFill>
                  <a:blip r:embed="rId1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D447FD1-6BCA-537C-F2DB-C5E8A5918295}"/>
                    </a:ext>
                  </a:extLst>
                </p:cNvPr>
                <p:cNvSpPr txBox="1"/>
                <p:nvPr/>
              </p:nvSpPr>
              <p:spPr>
                <a:xfrm>
                  <a:off x="5628315"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7" name="TextBox 86">
                  <a:extLst>
                    <a:ext uri="{FF2B5EF4-FFF2-40B4-BE49-F238E27FC236}">
                      <a16:creationId xmlns:a16="http://schemas.microsoft.com/office/drawing/2014/main" id="{1D447FD1-6BCA-537C-F2DB-C5E8A5918295}"/>
                    </a:ext>
                  </a:extLst>
                </p:cNvPr>
                <p:cNvSpPr txBox="1">
                  <a:spLocks noRot="1" noChangeAspect="1" noMove="1" noResize="1" noEditPoints="1" noAdjustHandles="1" noChangeArrowheads="1" noChangeShapeType="1" noTextEdit="1"/>
                </p:cNvSpPr>
                <p:nvPr/>
              </p:nvSpPr>
              <p:spPr>
                <a:xfrm>
                  <a:off x="5628315" y="1769800"/>
                  <a:ext cx="455830" cy="303353"/>
                </a:xfrm>
                <a:prstGeom prst="rect">
                  <a:avLst/>
                </a:prstGeom>
                <a:blipFill>
                  <a:blip r:embed="rId13"/>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EB31443-CA00-1417-562D-AFC046B186A7}"/>
                    </a:ext>
                  </a:extLst>
                </p:cNvPr>
                <p:cNvSpPr txBox="1"/>
                <p:nvPr/>
              </p:nvSpPr>
              <p:spPr>
                <a:xfrm>
                  <a:off x="6123544"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8" name="TextBox 87">
                  <a:extLst>
                    <a:ext uri="{FF2B5EF4-FFF2-40B4-BE49-F238E27FC236}">
                      <a16:creationId xmlns:a16="http://schemas.microsoft.com/office/drawing/2014/main" id="{8EB31443-CA00-1417-562D-AFC046B186A7}"/>
                    </a:ext>
                  </a:extLst>
                </p:cNvPr>
                <p:cNvSpPr txBox="1">
                  <a:spLocks noRot="1" noChangeAspect="1" noMove="1" noResize="1" noEditPoints="1" noAdjustHandles="1" noChangeArrowheads="1" noChangeShapeType="1" noTextEdit="1"/>
                </p:cNvSpPr>
                <p:nvPr/>
              </p:nvSpPr>
              <p:spPr>
                <a:xfrm>
                  <a:off x="6123544"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15E3512-9D1F-5253-D02B-7DBA8AB896AD}"/>
                    </a:ext>
                  </a:extLst>
                </p:cNvPr>
                <p:cNvSpPr txBox="1"/>
                <p:nvPr/>
              </p:nvSpPr>
              <p:spPr>
                <a:xfrm>
                  <a:off x="3912673" y="2440376"/>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0" name="TextBox 89">
                  <a:extLst>
                    <a:ext uri="{FF2B5EF4-FFF2-40B4-BE49-F238E27FC236}">
                      <a16:creationId xmlns:a16="http://schemas.microsoft.com/office/drawing/2014/main" id="{F15E3512-9D1F-5253-D02B-7DBA8AB896AD}"/>
                    </a:ext>
                  </a:extLst>
                </p:cNvPr>
                <p:cNvSpPr txBox="1">
                  <a:spLocks noRot="1" noChangeAspect="1" noMove="1" noResize="1" noEditPoints="1" noAdjustHandles="1" noChangeArrowheads="1" noChangeShapeType="1" noTextEdit="1"/>
                </p:cNvSpPr>
                <p:nvPr/>
              </p:nvSpPr>
              <p:spPr>
                <a:xfrm>
                  <a:off x="3912673" y="2440376"/>
                  <a:ext cx="455829" cy="302712"/>
                </a:xfrm>
                <a:prstGeom prst="rect">
                  <a:avLst/>
                </a:prstGeom>
                <a:blipFill>
                  <a:blip r:embed="rId16"/>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A9FCCCB-60E1-DC96-02DB-DE1B733631CD}"/>
                    </a:ext>
                  </a:extLst>
                </p:cNvPr>
                <p:cNvSpPr txBox="1"/>
                <p:nvPr/>
              </p:nvSpPr>
              <p:spPr>
                <a:xfrm>
                  <a:off x="4223344" y="2406820"/>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1" name="TextBox 90">
                  <a:extLst>
                    <a:ext uri="{FF2B5EF4-FFF2-40B4-BE49-F238E27FC236}">
                      <a16:creationId xmlns:a16="http://schemas.microsoft.com/office/drawing/2014/main" id="{6A9FCCCB-60E1-DC96-02DB-DE1B733631CD}"/>
                    </a:ext>
                  </a:extLst>
                </p:cNvPr>
                <p:cNvSpPr txBox="1">
                  <a:spLocks noRot="1" noChangeAspect="1" noMove="1" noResize="1" noEditPoints="1" noAdjustHandles="1" noChangeArrowheads="1" noChangeShapeType="1" noTextEdit="1"/>
                </p:cNvSpPr>
                <p:nvPr/>
              </p:nvSpPr>
              <p:spPr>
                <a:xfrm>
                  <a:off x="4223344" y="2406820"/>
                  <a:ext cx="313676"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4807D93-DCAF-8557-9C40-581A5B47E010}"/>
                    </a:ext>
                  </a:extLst>
                </p:cNvPr>
                <p:cNvSpPr txBox="1"/>
                <p:nvPr/>
              </p:nvSpPr>
              <p:spPr>
                <a:xfrm>
                  <a:off x="4377624" y="241030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2" name="TextBox 91">
                  <a:extLst>
                    <a:ext uri="{FF2B5EF4-FFF2-40B4-BE49-F238E27FC236}">
                      <a16:creationId xmlns:a16="http://schemas.microsoft.com/office/drawing/2014/main" id="{04807D93-DCAF-8557-9C40-581A5B47E010}"/>
                    </a:ext>
                  </a:extLst>
                </p:cNvPr>
                <p:cNvSpPr txBox="1">
                  <a:spLocks noRot="1" noChangeAspect="1" noMove="1" noResize="1" noEditPoints="1" noAdjustHandles="1" noChangeArrowheads="1" noChangeShapeType="1" noTextEdit="1"/>
                </p:cNvSpPr>
                <p:nvPr/>
              </p:nvSpPr>
              <p:spPr>
                <a:xfrm>
                  <a:off x="4377624" y="2410306"/>
                  <a:ext cx="326308"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359BA59-F1B1-1EA1-EE99-CE726DF7F33C}"/>
                    </a:ext>
                  </a:extLst>
                </p:cNvPr>
                <p:cNvSpPr txBox="1"/>
                <p:nvPr/>
              </p:nvSpPr>
              <p:spPr>
                <a:xfrm>
                  <a:off x="4528328" y="2443862"/>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3" name="TextBox 92">
                  <a:extLst>
                    <a:ext uri="{FF2B5EF4-FFF2-40B4-BE49-F238E27FC236}">
                      <a16:creationId xmlns:a16="http://schemas.microsoft.com/office/drawing/2014/main" id="{0359BA59-F1B1-1EA1-EE99-CE726DF7F33C}"/>
                    </a:ext>
                  </a:extLst>
                </p:cNvPr>
                <p:cNvSpPr txBox="1">
                  <a:spLocks noRot="1" noChangeAspect="1" noMove="1" noResize="1" noEditPoints="1" noAdjustHandles="1" noChangeArrowheads="1" noChangeShapeType="1" noTextEdit="1"/>
                </p:cNvSpPr>
                <p:nvPr/>
              </p:nvSpPr>
              <p:spPr>
                <a:xfrm>
                  <a:off x="4528328" y="2443862"/>
                  <a:ext cx="455829" cy="302712"/>
                </a:xfrm>
                <a:prstGeom prst="rect">
                  <a:avLst/>
                </a:prstGeom>
                <a:blipFill>
                  <a:blip r:embed="rId19"/>
                  <a:stretch>
                    <a:fillRect l="-35135"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B7E1F4E-6FD5-E25E-69C5-F57DC194839E}"/>
                    </a:ext>
                  </a:extLst>
                </p:cNvPr>
                <p:cNvSpPr txBox="1"/>
                <p:nvPr/>
              </p:nvSpPr>
              <p:spPr>
                <a:xfrm>
                  <a:off x="4864166" y="241030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4" name="TextBox 93">
                  <a:extLst>
                    <a:ext uri="{FF2B5EF4-FFF2-40B4-BE49-F238E27FC236}">
                      <a16:creationId xmlns:a16="http://schemas.microsoft.com/office/drawing/2014/main" id="{DB7E1F4E-6FD5-E25E-69C5-F57DC194839E}"/>
                    </a:ext>
                  </a:extLst>
                </p:cNvPr>
                <p:cNvSpPr txBox="1">
                  <a:spLocks noRot="1" noChangeAspect="1" noMove="1" noResize="1" noEditPoints="1" noAdjustHandles="1" noChangeArrowheads="1" noChangeShapeType="1" noTextEdit="1"/>
                </p:cNvSpPr>
                <p:nvPr/>
              </p:nvSpPr>
              <p:spPr>
                <a:xfrm>
                  <a:off x="4864166" y="2410306"/>
                  <a:ext cx="313676"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7E4F9FD-AD6E-4581-49AA-AEC90D226159}"/>
                    </a:ext>
                  </a:extLst>
                </p:cNvPr>
                <p:cNvSpPr txBox="1"/>
                <p:nvPr/>
              </p:nvSpPr>
              <p:spPr>
                <a:xfrm>
                  <a:off x="5143983" y="240070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5" name="TextBox 94">
                  <a:extLst>
                    <a:ext uri="{FF2B5EF4-FFF2-40B4-BE49-F238E27FC236}">
                      <a16:creationId xmlns:a16="http://schemas.microsoft.com/office/drawing/2014/main" id="{A7E4F9FD-AD6E-4581-49AA-AEC90D226159}"/>
                    </a:ext>
                  </a:extLst>
                </p:cNvPr>
                <p:cNvSpPr txBox="1">
                  <a:spLocks noRot="1" noChangeAspect="1" noMove="1" noResize="1" noEditPoints="1" noAdjustHandles="1" noChangeArrowheads="1" noChangeShapeType="1" noTextEdit="1"/>
                </p:cNvSpPr>
                <p:nvPr/>
              </p:nvSpPr>
              <p:spPr>
                <a:xfrm>
                  <a:off x="5143983" y="2400702"/>
                  <a:ext cx="326308" cy="307777"/>
                </a:xfrm>
                <a:prstGeom prst="rect">
                  <a:avLst/>
                </a:prstGeom>
                <a:blipFill>
                  <a:blip r:embed="rId2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023E613-DE48-0D40-44DA-B3CF2C894A0A}"/>
                    </a:ext>
                  </a:extLst>
                </p:cNvPr>
                <p:cNvSpPr txBox="1"/>
                <p:nvPr/>
              </p:nvSpPr>
              <p:spPr>
                <a:xfrm>
                  <a:off x="5345021" y="243425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6" name="TextBox 95">
                  <a:extLst>
                    <a:ext uri="{FF2B5EF4-FFF2-40B4-BE49-F238E27FC236}">
                      <a16:creationId xmlns:a16="http://schemas.microsoft.com/office/drawing/2014/main" id="{5023E613-DE48-0D40-44DA-B3CF2C894A0A}"/>
                    </a:ext>
                  </a:extLst>
                </p:cNvPr>
                <p:cNvSpPr txBox="1">
                  <a:spLocks noRot="1" noChangeAspect="1" noMove="1" noResize="1" noEditPoints="1" noAdjustHandles="1" noChangeArrowheads="1" noChangeShapeType="1" noTextEdit="1"/>
                </p:cNvSpPr>
                <p:nvPr/>
              </p:nvSpPr>
              <p:spPr>
                <a:xfrm>
                  <a:off x="5345021" y="2434258"/>
                  <a:ext cx="455829" cy="302712"/>
                </a:xfrm>
                <a:prstGeom prst="rect">
                  <a:avLst/>
                </a:prstGeom>
                <a:blipFill>
                  <a:blip r:embed="rId22"/>
                  <a:stretch>
                    <a:fillRect l="-35135" t="-116000" r="-216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61DB5FC-1E58-4A9B-E168-BFCE9DA3D2DE}"/>
                    </a:ext>
                  </a:extLst>
                </p:cNvPr>
                <p:cNvSpPr txBox="1"/>
                <p:nvPr/>
              </p:nvSpPr>
              <p:spPr>
                <a:xfrm>
                  <a:off x="5638914" y="240070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7" name="TextBox 96">
                  <a:extLst>
                    <a:ext uri="{FF2B5EF4-FFF2-40B4-BE49-F238E27FC236}">
                      <a16:creationId xmlns:a16="http://schemas.microsoft.com/office/drawing/2014/main" id="{561DB5FC-1E58-4A9B-E168-BFCE9DA3D2DE}"/>
                    </a:ext>
                  </a:extLst>
                </p:cNvPr>
                <p:cNvSpPr txBox="1">
                  <a:spLocks noRot="1" noChangeAspect="1" noMove="1" noResize="1" noEditPoints="1" noAdjustHandles="1" noChangeArrowheads="1" noChangeShapeType="1" noTextEdit="1"/>
                </p:cNvSpPr>
                <p:nvPr/>
              </p:nvSpPr>
              <p:spPr>
                <a:xfrm>
                  <a:off x="5638914" y="2400702"/>
                  <a:ext cx="313676"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6F246E1-38E0-E174-9CEA-379B071FA02D}"/>
                    </a:ext>
                  </a:extLst>
                </p:cNvPr>
                <p:cNvSpPr txBox="1"/>
                <p:nvPr/>
              </p:nvSpPr>
              <p:spPr>
                <a:xfrm>
                  <a:off x="5818455" y="239949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8" name="TextBox 97">
                  <a:extLst>
                    <a:ext uri="{FF2B5EF4-FFF2-40B4-BE49-F238E27FC236}">
                      <a16:creationId xmlns:a16="http://schemas.microsoft.com/office/drawing/2014/main" id="{26F246E1-38E0-E174-9CEA-379B071FA02D}"/>
                    </a:ext>
                  </a:extLst>
                </p:cNvPr>
                <p:cNvSpPr txBox="1">
                  <a:spLocks noRot="1" noChangeAspect="1" noMove="1" noResize="1" noEditPoints="1" noAdjustHandles="1" noChangeArrowheads="1" noChangeShapeType="1" noTextEdit="1"/>
                </p:cNvSpPr>
                <p:nvPr/>
              </p:nvSpPr>
              <p:spPr>
                <a:xfrm>
                  <a:off x="5818455" y="2399492"/>
                  <a:ext cx="326308"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CDBEC49-6577-9A84-7FB7-46AF35868EA4}"/>
                    </a:ext>
                  </a:extLst>
                </p:cNvPr>
                <p:cNvSpPr txBox="1"/>
                <p:nvPr/>
              </p:nvSpPr>
              <p:spPr>
                <a:xfrm>
                  <a:off x="6036271" y="243304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9" name="TextBox 98">
                  <a:extLst>
                    <a:ext uri="{FF2B5EF4-FFF2-40B4-BE49-F238E27FC236}">
                      <a16:creationId xmlns:a16="http://schemas.microsoft.com/office/drawing/2014/main" id="{3CDBEC49-6577-9A84-7FB7-46AF35868EA4}"/>
                    </a:ext>
                  </a:extLst>
                </p:cNvPr>
                <p:cNvSpPr txBox="1">
                  <a:spLocks noRot="1" noChangeAspect="1" noMove="1" noResize="1" noEditPoints="1" noAdjustHandles="1" noChangeArrowheads="1" noChangeShapeType="1" noTextEdit="1"/>
                </p:cNvSpPr>
                <p:nvPr/>
              </p:nvSpPr>
              <p:spPr>
                <a:xfrm>
                  <a:off x="6036271" y="2433048"/>
                  <a:ext cx="455829" cy="302712"/>
                </a:xfrm>
                <a:prstGeom prst="rect">
                  <a:avLst/>
                </a:prstGeom>
                <a:blipFill>
                  <a:blip r:embed="rId25"/>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3E7BC486-8313-EE8B-4BB5-8E943E73A5BB}"/>
                    </a:ext>
                  </a:extLst>
                </p:cNvPr>
                <p:cNvSpPr txBox="1"/>
                <p:nvPr/>
              </p:nvSpPr>
              <p:spPr>
                <a:xfrm>
                  <a:off x="6346942" y="239949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100" name="TextBox 99">
                  <a:extLst>
                    <a:ext uri="{FF2B5EF4-FFF2-40B4-BE49-F238E27FC236}">
                      <a16:creationId xmlns:a16="http://schemas.microsoft.com/office/drawing/2014/main" id="{3E7BC486-8313-EE8B-4BB5-8E943E73A5BB}"/>
                    </a:ext>
                  </a:extLst>
                </p:cNvPr>
                <p:cNvSpPr txBox="1">
                  <a:spLocks noRot="1" noChangeAspect="1" noMove="1" noResize="1" noEditPoints="1" noAdjustHandles="1" noChangeArrowheads="1" noChangeShapeType="1" noTextEdit="1"/>
                </p:cNvSpPr>
                <p:nvPr/>
              </p:nvSpPr>
              <p:spPr>
                <a:xfrm>
                  <a:off x="6346942" y="2399492"/>
                  <a:ext cx="313676"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AD0697E-25FF-17D2-BE67-E6E3F718967C}"/>
                    </a:ext>
                  </a:extLst>
                </p:cNvPr>
                <p:cNvSpPr txBox="1"/>
                <p:nvPr/>
              </p:nvSpPr>
              <p:spPr>
                <a:xfrm>
                  <a:off x="4004989"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2" name="TextBox 101">
                  <a:extLst>
                    <a:ext uri="{FF2B5EF4-FFF2-40B4-BE49-F238E27FC236}">
                      <a16:creationId xmlns:a16="http://schemas.microsoft.com/office/drawing/2014/main" id="{CAD0697E-25FF-17D2-BE67-E6E3F718967C}"/>
                    </a:ext>
                  </a:extLst>
                </p:cNvPr>
                <p:cNvSpPr txBox="1">
                  <a:spLocks noRot="1" noChangeAspect="1" noMove="1" noResize="1" noEditPoints="1" noAdjustHandles="1" noChangeArrowheads="1" noChangeShapeType="1" noTextEdit="1"/>
                </p:cNvSpPr>
                <p:nvPr/>
              </p:nvSpPr>
              <p:spPr>
                <a:xfrm>
                  <a:off x="4004989" y="3123423"/>
                  <a:ext cx="518411" cy="24622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E32025F-6473-B6DC-A610-FF7C42B20038}"/>
                    </a:ext>
                  </a:extLst>
                </p:cNvPr>
                <p:cNvSpPr txBox="1"/>
                <p:nvPr/>
              </p:nvSpPr>
              <p:spPr>
                <a:xfrm>
                  <a:off x="4358474"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3" name="TextBox 102">
                  <a:extLst>
                    <a:ext uri="{FF2B5EF4-FFF2-40B4-BE49-F238E27FC236}">
                      <a16:creationId xmlns:a16="http://schemas.microsoft.com/office/drawing/2014/main" id="{8E32025F-6473-B6DC-A610-FF7C42B20038}"/>
                    </a:ext>
                  </a:extLst>
                </p:cNvPr>
                <p:cNvSpPr txBox="1">
                  <a:spLocks noRot="1" noChangeAspect="1" noMove="1" noResize="1" noEditPoints="1" noAdjustHandles="1" noChangeArrowheads="1" noChangeShapeType="1" noTextEdit="1"/>
                </p:cNvSpPr>
                <p:nvPr/>
              </p:nvSpPr>
              <p:spPr>
                <a:xfrm>
                  <a:off x="4358474" y="3123423"/>
                  <a:ext cx="518411" cy="24622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AE3FFF7-AA75-2FAD-930C-EB32A3E1D1F7}"/>
                    </a:ext>
                  </a:extLst>
                </p:cNvPr>
                <p:cNvSpPr txBox="1"/>
                <p:nvPr/>
              </p:nvSpPr>
              <p:spPr>
                <a:xfrm>
                  <a:off x="4679642" y="3124092"/>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4" name="TextBox 103">
                  <a:extLst>
                    <a:ext uri="{FF2B5EF4-FFF2-40B4-BE49-F238E27FC236}">
                      <a16:creationId xmlns:a16="http://schemas.microsoft.com/office/drawing/2014/main" id="{7AE3FFF7-AA75-2FAD-930C-EB32A3E1D1F7}"/>
                    </a:ext>
                  </a:extLst>
                </p:cNvPr>
                <p:cNvSpPr txBox="1">
                  <a:spLocks noRot="1" noChangeAspect="1" noMove="1" noResize="1" noEditPoints="1" noAdjustHandles="1" noChangeArrowheads="1" noChangeShapeType="1" noTextEdit="1"/>
                </p:cNvSpPr>
                <p:nvPr/>
              </p:nvSpPr>
              <p:spPr>
                <a:xfrm>
                  <a:off x="4679642" y="3124092"/>
                  <a:ext cx="518411" cy="246221"/>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8F024C9-23F1-130F-3453-12ADE4DB2239}"/>
                    </a:ext>
                  </a:extLst>
                </p:cNvPr>
                <p:cNvSpPr txBox="1"/>
                <p:nvPr/>
              </p:nvSpPr>
              <p:spPr>
                <a:xfrm>
                  <a:off x="5124287"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5" name="TextBox 104">
                  <a:extLst>
                    <a:ext uri="{FF2B5EF4-FFF2-40B4-BE49-F238E27FC236}">
                      <a16:creationId xmlns:a16="http://schemas.microsoft.com/office/drawing/2014/main" id="{08F024C9-23F1-130F-3453-12ADE4DB2239}"/>
                    </a:ext>
                  </a:extLst>
                </p:cNvPr>
                <p:cNvSpPr txBox="1">
                  <a:spLocks noRot="1" noChangeAspect="1" noMove="1" noResize="1" noEditPoints="1" noAdjustHandles="1" noChangeArrowheads="1" noChangeShapeType="1" noTextEdit="1"/>
                </p:cNvSpPr>
                <p:nvPr/>
              </p:nvSpPr>
              <p:spPr>
                <a:xfrm>
                  <a:off x="5124287" y="3115631"/>
                  <a:ext cx="518411" cy="246221"/>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29AFE2F-ACD2-8054-7106-C2028E87D187}"/>
                    </a:ext>
                  </a:extLst>
                </p:cNvPr>
                <p:cNvSpPr txBox="1"/>
                <p:nvPr/>
              </p:nvSpPr>
              <p:spPr>
                <a:xfrm>
                  <a:off x="5449102"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6" name="TextBox 105">
                  <a:extLst>
                    <a:ext uri="{FF2B5EF4-FFF2-40B4-BE49-F238E27FC236}">
                      <a16:creationId xmlns:a16="http://schemas.microsoft.com/office/drawing/2014/main" id="{E29AFE2F-ACD2-8054-7106-C2028E87D187}"/>
                    </a:ext>
                  </a:extLst>
                </p:cNvPr>
                <p:cNvSpPr txBox="1">
                  <a:spLocks noRot="1" noChangeAspect="1" noMove="1" noResize="1" noEditPoints="1" noAdjustHandles="1" noChangeArrowheads="1" noChangeShapeType="1" noTextEdit="1"/>
                </p:cNvSpPr>
                <p:nvPr/>
              </p:nvSpPr>
              <p:spPr>
                <a:xfrm>
                  <a:off x="5449102" y="3115631"/>
                  <a:ext cx="518411" cy="246221"/>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253F0A6-0A4A-EAF7-02B2-BC0D434891D8}"/>
                    </a:ext>
                  </a:extLst>
                </p:cNvPr>
                <p:cNvSpPr txBox="1"/>
                <p:nvPr/>
              </p:nvSpPr>
              <p:spPr>
                <a:xfrm>
                  <a:off x="5820401"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7" name="TextBox 106">
                  <a:extLst>
                    <a:ext uri="{FF2B5EF4-FFF2-40B4-BE49-F238E27FC236}">
                      <a16:creationId xmlns:a16="http://schemas.microsoft.com/office/drawing/2014/main" id="{A253F0A6-0A4A-EAF7-02B2-BC0D434891D8}"/>
                    </a:ext>
                  </a:extLst>
                </p:cNvPr>
                <p:cNvSpPr txBox="1">
                  <a:spLocks noRot="1" noChangeAspect="1" noMove="1" noResize="1" noEditPoints="1" noAdjustHandles="1" noChangeArrowheads="1" noChangeShapeType="1" noTextEdit="1"/>
                </p:cNvSpPr>
                <p:nvPr/>
              </p:nvSpPr>
              <p:spPr>
                <a:xfrm>
                  <a:off x="5820401" y="3115631"/>
                  <a:ext cx="518411" cy="24622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AA0176D-04A1-F4D1-E655-91038B23AF10}"/>
                    </a:ext>
                  </a:extLst>
                </p:cNvPr>
                <p:cNvSpPr txBox="1"/>
                <p:nvPr/>
              </p:nvSpPr>
              <p:spPr>
                <a:xfrm>
                  <a:off x="6147273" y="3117344"/>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8" name="TextBox 107">
                  <a:extLst>
                    <a:ext uri="{FF2B5EF4-FFF2-40B4-BE49-F238E27FC236}">
                      <a16:creationId xmlns:a16="http://schemas.microsoft.com/office/drawing/2014/main" id="{2AA0176D-04A1-F4D1-E655-91038B23AF10}"/>
                    </a:ext>
                  </a:extLst>
                </p:cNvPr>
                <p:cNvSpPr txBox="1">
                  <a:spLocks noRot="1" noChangeAspect="1" noMove="1" noResize="1" noEditPoints="1" noAdjustHandles="1" noChangeArrowheads="1" noChangeShapeType="1" noTextEdit="1"/>
                </p:cNvSpPr>
                <p:nvPr/>
              </p:nvSpPr>
              <p:spPr>
                <a:xfrm>
                  <a:off x="6147273" y="3117344"/>
                  <a:ext cx="518411" cy="24622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30D3736-BFD0-7279-62E0-E1185C0AAD61}"/>
                    </a:ext>
                  </a:extLst>
                </p:cNvPr>
                <p:cNvSpPr txBox="1"/>
                <p:nvPr/>
              </p:nvSpPr>
              <p:spPr>
                <a:xfrm>
                  <a:off x="3774014"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09" name="TextBox 108">
                  <a:extLst>
                    <a:ext uri="{FF2B5EF4-FFF2-40B4-BE49-F238E27FC236}">
                      <a16:creationId xmlns:a16="http://schemas.microsoft.com/office/drawing/2014/main" id="{130D3736-BFD0-7279-62E0-E1185C0AAD61}"/>
                    </a:ext>
                  </a:extLst>
                </p:cNvPr>
                <p:cNvSpPr txBox="1">
                  <a:spLocks noRot="1" noChangeAspect="1" noMove="1" noResize="1" noEditPoints="1" noAdjustHandles="1" noChangeArrowheads="1" noChangeShapeType="1" noTextEdit="1"/>
                </p:cNvSpPr>
                <p:nvPr/>
              </p:nvSpPr>
              <p:spPr>
                <a:xfrm>
                  <a:off x="3774014" y="3639307"/>
                  <a:ext cx="410049" cy="267702"/>
                </a:xfrm>
                <a:prstGeom prst="rect">
                  <a:avLst/>
                </a:prstGeom>
                <a:blipFill>
                  <a:blip r:embed="rId34"/>
                  <a:stretch>
                    <a:fillRect l="-27273"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07BA69E-3901-7217-D8DC-4C188D66E70B}"/>
                    </a:ext>
                  </a:extLst>
                </p:cNvPr>
                <p:cNvSpPr txBox="1"/>
                <p:nvPr/>
              </p:nvSpPr>
              <p:spPr>
                <a:xfrm>
                  <a:off x="4058007" y="3640896"/>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0" name="TextBox 109">
                  <a:extLst>
                    <a:ext uri="{FF2B5EF4-FFF2-40B4-BE49-F238E27FC236}">
                      <a16:creationId xmlns:a16="http://schemas.microsoft.com/office/drawing/2014/main" id="{207BA69E-3901-7217-D8DC-4C188D66E70B}"/>
                    </a:ext>
                  </a:extLst>
                </p:cNvPr>
                <p:cNvSpPr txBox="1">
                  <a:spLocks noRot="1" noChangeAspect="1" noMove="1" noResize="1" noEditPoints="1" noAdjustHandles="1" noChangeArrowheads="1" noChangeShapeType="1" noTextEdit="1"/>
                </p:cNvSpPr>
                <p:nvPr/>
              </p:nvSpPr>
              <p:spPr>
                <a:xfrm>
                  <a:off x="4058007" y="3640896"/>
                  <a:ext cx="410049" cy="267702"/>
                </a:xfrm>
                <a:prstGeom prst="rect">
                  <a:avLst/>
                </a:prstGeom>
                <a:blipFill>
                  <a:blip r:embed="rId35"/>
                  <a:stretch>
                    <a:fillRect l="-24242"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CFCEBB88-F9B3-3BF0-B57E-ECDF9C73DA18}"/>
                    </a:ext>
                  </a:extLst>
                </p:cNvPr>
                <p:cNvSpPr txBox="1"/>
                <p:nvPr/>
              </p:nvSpPr>
              <p:spPr>
                <a:xfrm>
                  <a:off x="4472237" y="3641233"/>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1" name="TextBox 110">
                  <a:extLst>
                    <a:ext uri="{FF2B5EF4-FFF2-40B4-BE49-F238E27FC236}">
                      <a16:creationId xmlns:a16="http://schemas.microsoft.com/office/drawing/2014/main" id="{CFCEBB88-F9B3-3BF0-B57E-ECDF9C73DA18}"/>
                    </a:ext>
                  </a:extLst>
                </p:cNvPr>
                <p:cNvSpPr txBox="1">
                  <a:spLocks noRot="1" noChangeAspect="1" noMove="1" noResize="1" noEditPoints="1" noAdjustHandles="1" noChangeArrowheads="1" noChangeShapeType="1" noTextEdit="1"/>
                </p:cNvSpPr>
                <p:nvPr/>
              </p:nvSpPr>
              <p:spPr>
                <a:xfrm>
                  <a:off x="4472237" y="3641233"/>
                  <a:ext cx="410049" cy="267702"/>
                </a:xfrm>
                <a:prstGeom prst="rect">
                  <a:avLst/>
                </a:prstGeom>
                <a:blipFill>
                  <a:blip r:embed="rId36"/>
                  <a:stretch>
                    <a:fillRect l="-27273" t="-95455" r="-909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7FA695-DF26-85AF-DBF6-F7C1B1B2197B}"/>
                    </a:ext>
                  </a:extLst>
                </p:cNvPr>
                <p:cNvSpPr txBox="1"/>
                <p:nvPr/>
              </p:nvSpPr>
              <p:spPr>
                <a:xfrm>
                  <a:off x="476779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2" name="TextBox 111">
                  <a:extLst>
                    <a:ext uri="{FF2B5EF4-FFF2-40B4-BE49-F238E27FC236}">
                      <a16:creationId xmlns:a16="http://schemas.microsoft.com/office/drawing/2014/main" id="{D17FA695-DF26-85AF-DBF6-F7C1B1B2197B}"/>
                    </a:ext>
                  </a:extLst>
                </p:cNvPr>
                <p:cNvSpPr txBox="1">
                  <a:spLocks noRot="1" noChangeAspect="1" noMove="1" noResize="1" noEditPoints="1" noAdjustHandles="1" noChangeArrowheads="1" noChangeShapeType="1" noTextEdit="1"/>
                </p:cNvSpPr>
                <p:nvPr/>
              </p:nvSpPr>
              <p:spPr>
                <a:xfrm>
                  <a:off x="4767793" y="3646897"/>
                  <a:ext cx="410049" cy="267702"/>
                </a:xfrm>
                <a:prstGeom prst="rect">
                  <a:avLst/>
                </a:prstGeom>
                <a:blipFill>
                  <a:blip r:embed="rId37"/>
                  <a:stretch>
                    <a:fillRect l="-27273"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307BBA4-5FE2-659E-4D20-EEEE7AEF7D9B}"/>
                    </a:ext>
                  </a:extLst>
                </p:cNvPr>
                <p:cNvSpPr txBox="1"/>
                <p:nvPr/>
              </p:nvSpPr>
              <p:spPr>
                <a:xfrm>
                  <a:off x="5228865" y="3641698"/>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7307BBA4-5FE2-659E-4D20-EEEE7AEF7D9B}"/>
                    </a:ext>
                  </a:extLst>
                </p:cNvPr>
                <p:cNvSpPr txBox="1">
                  <a:spLocks noRot="1" noChangeAspect="1" noMove="1" noResize="1" noEditPoints="1" noAdjustHandles="1" noChangeArrowheads="1" noChangeShapeType="1" noTextEdit="1"/>
                </p:cNvSpPr>
                <p:nvPr/>
              </p:nvSpPr>
              <p:spPr>
                <a:xfrm>
                  <a:off x="5228865" y="3641698"/>
                  <a:ext cx="410049" cy="267702"/>
                </a:xfrm>
                <a:prstGeom prst="rect">
                  <a:avLst/>
                </a:prstGeom>
                <a:blipFill>
                  <a:blip r:embed="rId38"/>
                  <a:stretch>
                    <a:fillRect l="-23529"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A2D9FDA-1A74-3EF2-22D9-217D5E4BEBC9}"/>
                    </a:ext>
                  </a:extLst>
                </p:cNvPr>
                <p:cNvSpPr txBox="1"/>
                <p:nvPr/>
              </p:nvSpPr>
              <p:spPr>
                <a:xfrm>
                  <a:off x="554764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4" name="TextBox 113">
                  <a:extLst>
                    <a:ext uri="{FF2B5EF4-FFF2-40B4-BE49-F238E27FC236}">
                      <a16:creationId xmlns:a16="http://schemas.microsoft.com/office/drawing/2014/main" id="{0A2D9FDA-1A74-3EF2-22D9-217D5E4BEBC9}"/>
                    </a:ext>
                  </a:extLst>
                </p:cNvPr>
                <p:cNvSpPr txBox="1">
                  <a:spLocks noRot="1" noChangeAspect="1" noMove="1" noResize="1" noEditPoints="1" noAdjustHandles="1" noChangeArrowheads="1" noChangeShapeType="1" noTextEdit="1"/>
                </p:cNvSpPr>
                <p:nvPr/>
              </p:nvSpPr>
              <p:spPr>
                <a:xfrm>
                  <a:off x="5547643" y="3646897"/>
                  <a:ext cx="410049" cy="267702"/>
                </a:xfrm>
                <a:prstGeom prst="rect">
                  <a:avLst/>
                </a:prstGeom>
                <a:blipFill>
                  <a:blip r:embed="rId39"/>
                  <a:stretch>
                    <a:fillRect l="-24242"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52979BB-4411-1ACB-2412-6DA75153B92E}"/>
                    </a:ext>
                  </a:extLst>
                </p:cNvPr>
                <p:cNvSpPr txBox="1"/>
                <p:nvPr/>
              </p:nvSpPr>
              <p:spPr>
                <a:xfrm>
                  <a:off x="5939738"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F52979BB-4411-1ACB-2412-6DA75153B92E}"/>
                    </a:ext>
                  </a:extLst>
                </p:cNvPr>
                <p:cNvSpPr txBox="1">
                  <a:spLocks noRot="1" noChangeAspect="1" noMove="1" noResize="1" noEditPoints="1" noAdjustHandles="1" noChangeArrowheads="1" noChangeShapeType="1" noTextEdit="1"/>
                </p:cNvSpPr>
                <p:nvPr/>
              </p:nvSpPr>
              <p:spPr>
                <a:xfrm>
                  <a:off x="5939738" y="3639307"/>
                  <a:ext cx="410049" cy="267702"/>
                </a:xfrm>
                <a:prstGeom prst="rect">
                  <a:avLst/>
                </a:prstGeom>
                <a:blipFill>
                  <a:blip r:embed="rId40"/>
                  <a:stretch>
                    <a:fillRect l="-26471"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9F312522-075C-1E05-EB45-4D3F256E2CC0}"/>
                    </a:ext>
                  </a:extLst>
                </p:cNvPr>
                <p:cNvSpPr txBox="1"/>
                <p:nvPr/>
              </p:nvSpPr>
              <p:spPr>
                <a:xfrm>
                  <a:off x="6239475" y="3639372"/>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6" name="TextBox 115">
                  <a:extLst>
                    <a:ext uri="{FF2B5EF4-FFF2-40B4-BE49-F238E27FC236}">
                      <a16:creationId xmlns:a16="http://schemas.microsoft.com/office/drawing/2014/main" id="{9F312522-075C-1E05-EB45-4D3F256E2CC0}"/>
                    </a:ext>
                  </a:extLst>
                </p:cNvPr>
                <p:cNvSpPr txBox="1">
                  <a:spLocks noRot="1" noChangeAspect="1" noMove="1" noResize="1" noEditPoints="1" noAdjustHandles="1" noChangeArrowheads="1" noChangeShapeType="1" noTextEdit="1"/>
                </p:cNvSpPr>
                <p:nvPr/>
              </p:nvSpPr>
              <p:spPr>
                <a:xfrm>
                  <a:off x="6239475" y="3639372"/>
                  <a:ext cx="410049" cy="267702"/>
                </a:xfrm>
                <a:prstGeom prst="rect">
                  <a:avLst/>
                </a:prstGeom>
                <a:blipFill>
                  <a:blip r:embed="rId41"/>
                  <a:stretch>
                    <a:fillRect l="-27273" t="-95455" r="-12121" b="-16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D9DC719-43FA-B9F7-EB77-01860634128D}"/>
                  </a:ext>
                </a:extLst>
              </p:cNvPr>
              <p:cNvSpPr txBox="1"/>
              <p:nvPr/>
            </p:nvSpPr>
            <p:spPr>
              <a:xfrm>
                <a:off x="3227204" y="2084802"/>
                <a:ext cx="498213" cy="211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2∗</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2</m:t>
                          </m:r>
                        </m:den>
                      </m:f>
                    </m:oMath>
                  </m:oMathPara>
                </a14:m>
                <a:endParaRPr lang="en-US" sz="1200" dirty="0">
                  <a:solidFill>
                    <a:srgbClr val="FF0000"/>
                  </a:solidFill>
                </a:endParaRPr>
              </a:p>
            </p:txBody>
          </p:sp>
        </mc:Choice>
        <mc:Fallback xmlns="">
          <p:sp>
            <p:nvSpPr>
              <p:cNvPr id="118" name="TextBox 117">
                <a:extLst>
                  <a:ext uri="{FF2B5EF4-FFF2-40B4-BE49-F238E27FC236}">
                    <a16:creationId xmlns:a16="http://schemas.microsoft.com/office/drawing/2014/main" id="{BD9DC719-43FA-B9F7-EB77-01860634128D}"/>
                  </a:ext>
                </a:extLst>
              </p:cNvPr>
              <p:cNvSpPr txBox="1">
                <a:spLocks noRot="1" noChangeAspect="1" noMove="1" noResize="1" noEditPoints="1" noAdjustHandles="1" noChangeArrowheads="1" noChangeShapeType="1" noTextEdit="1"/>
              </p:cNvSpPr>
              <p:nvPr/>
            </p:nvSpPr>
            <p:spPr>
              <a:xfrm>
                <a:off x="3227204" y="2084802"/>
                <a:ext cx="498213" cy="211020"/>
              </a:xfrm>
              <a:prstGeom prst="rect">
                <a:avLst/>
              </a:prstGeom>
              <a:blipFill>
                <a:blip r:embed="rId42"/>
                <a:stretch>
                  <a:fillRect l="-4878" t="-194118" r="-34146"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D60A98-DBE1-B0D8-FB08-2D5547293B63}"/>
                  </a:ext>
                </a:extLst>
              </p:cNvPr>
              <p:cNvSpPr txBox="1"/>
              <p:nvPr/>
            </p:nvSpPr>
            <p:spPr>
              <a:xfrm>
                <a:off x="3203987" y="2724105"/>
                <a:ext cx="498213"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4∗</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4</m:t>
                          </m:r>
                        </m:den>
                      </m:f>
                    </m:oMath>
                  </m:oMathPara>
                </a14:m>
                <a:endParaRPr lang="en-US" sz="1200" dirty="0">
                  <a:solidFill>
                    <a:srgbClr val="FF0000"/>
                  </a:solidFill>
                </a:endParaRPr>
              </a:p>
            </p:txBody>
          </p:sp>
        </mc:Choice>
        <mc:Fallback xmlns="">
          <p:sp>
            <p:nvSpPr>
              <p:cNvPr id="119" name="TextBox 118">
                <a:extLst>
                  <a:ext uri="{FF2B5EF4-FFF2-40B4-BE49-F238E27FC236}">
                    <a16:creationId xmlns:a16="http://schemas.microsoft.com/office/drawing/2014/main" id="{01D60A98-DBE1-B0D8-FB08-2D5547293B63}"/>
                  </a:ext>
                </a:extLst>
              </p:cNvPr>
              <p:cNvSpPr txBox="1">
                <a:spLocks noRot="1" noChangeAspect="1" noMove="1" noResize="1" noEditPoints="1" noAdjustHandles="1" noChangeArrowheads="1" noChangeShapeType="1" noTextEdit="1"/>
              </p:cNvSpPr>
              <p:nvPr/>
            </p:nvSpPr>
            <p:spPr>
              <a:xfrm>
                <a:off x="3203987" y="2724105"/>
                <a:ext cx="498213" cy="210379"/>
              </a:xfrm>
              <a:prstGeom prst="rect">
                <a:avLst/>
              </a:prstGeom>
              <a:blipFill>
                <a:blip r:embed="rId43"/>
                <a:stretch>
                  <a:fillRect l="-7500" t="-194118" r="-35000"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4F29E8D-48C6-94AC-3C37-4374035A4F04}"/>
                  </a:ext>
                </a:extLst>
              </p:cNvPr>
              <p:cNvSpPr txBox="1"/>
              <p:nvPr/>
            </p:nvSpPr>
            <p:spPr>
              <a:xfrm>
                <a:off x="3221588" y="3369644"/>
                <a:ext cx="498213" cy="212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8∗</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8</m:t>
                          </m:r>
                        </m:den>
                      </m:f>
                    </m:oMath>
                  </m:oMathPara>
                </a14:m>
                <a:endParaRPr lang="en-US" sz="1200" dirty="0">
                  <a:solidFill>
                    <a:srgbClr val="FF0000"/>
                  </a:solidFill>
                </a:endParaRPr>
              </a:p>
            </p:txBody>
          </p:sp>
        </mc:Choice>
        <mc:Fallback xmlns="">
          <p:sp>
            <p:nvSpPr>
              <p:cNvPr id="120" name="TextBox 119">
                <a:extLst>
                  <a:ext uri="{FF2B5EF4-FFF2-40B4-BE49-F238E27FC236}">
                    <a16:creationId xmlns:a16="http://schemas.microsoft.com/office/drawing/2014/main" id="{E4F29E8D-48C6-94AC-3C37-4374035A4F04}"/>
                  </a:ext>
                </a:extLst>
              </p:cNvPr>
              <p:cNvSpPr txBox="1">
                <a:spLocks noRot="1" noChangeAspect="1" noMove="1" noResize="1" noEditPoints="1" noAdjustHandles="1" noChangeArrowheads="1" noChangeShapeType="1" noTextEdit="1"/>
              </p:cNvSpPr>
              <p:nvPr/>
            </p:nvSpPr>
            <p:spPr>
              <a:xfrm>
                <a:off x="3221588" y="3369644"/>
                <a:ext cx="498213" cy="212238"/>
              </a:xfrm>
              <a:prstGeom prst="rect">
                <a:avLst/>
              </a:prstGeom>
              <a:blipFill>
                <a:blip r:embed="rId44"/>
                <a:stretch>
                  <a:fillRect l="-7500" t="-183333" r="-37500" b="-266667"/>
                </a:stretch>
              </a:blipFill>
            </p:spPr>
            <p:txBody>
              <a:bodyPr/>
              <a:lstStyle/>
              <a:p>
                <a:r>
                  <a:rPr lang="en-US">
                    <a:noFill/>
                  </a:rPr>
                  <a:t> </a:t>
                </a:r>
              </a:p>
            </p:txBody>
          </p:sp>
        </mc:Fallback>
      </mc:AlternateContent>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144187" y="3959398"/>
            <a:ext cx="6424393" cy="8581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How do we count the recursive calls?</a:t>
            </a:r>
          </a:p>
          <a:p>
            <a:pPr>
              <a:lnSpc>
                <a:spcPts val="1688"/>
              </a:lnSpc>
            </a:pPr>
            <a:r>
              <a:rPr lang="en-US" sz="1600" dirty="0"/>
              <a:t>Recursive calls belong to the next level</a:t>
            </a:r>
          </a:p>
        </p:txBody>
      </p:sp>
    </p:spTree>
    <p:extLst>
      <p:ext uri="{BB962C8B-B14F-4D97-AF65-F5344CB8AC3E}">
        <p14:creationId xmlns:p14="http://schemas.microsoft.com/office/powerpoint/2010/main" val="34993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5" grpId="0"/>
      <p:bldP spid="118" grpId="0"/>
      <p:bldP spid="119" grpId="0"/>
      <p:bldP spid="1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596254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62088</TotalTime>
  <Words>8644</Words>
  <Application>Microsoft Macintosh PowerPoint</Application>
  <PresentationFormat>Custom</PresentationFormat>
  <Paragraphs>1622</Paragraphs>
  <Slides>90</Slides>
  <Notes>90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Cambria Math</vt:lpstr>
      <vt:lpstr>Courier</vt:lpstr>
      <vt:lpstr>Segoe UI</vt:lpstr>
      <vt:lpstr>Office Theme</vt:lpstr>
      <vt:lpstr>Algorithms – I (CS29003/203)</vt:lpstr>
      <vt:lpstr>Divide and Conquer</vt:lpstr>
      <vt:lpstr>Divide and Conquer</vt:lpstr>
      <vt:lpstr>Merge Sort</vt:lpstr>
      <vt:lpstr>Merge Sort</vt:lpstr>
      <vt:lpstr>Merge Sort Pseudocode</vt:lpstr>
      <vt:lpstr>Merge Sort – In What Order?</vt:lpstr>
      <vt:lpstr>Merge Sort – Runtime Analysis</vt:lpstr>
      <vt:lpstr>Merge Sort – Runtime Analysis</vt:lpstr>
      <vt:lpstr>Merge Sort – Runtime Analysis</vt:lpstr>
      <vt:lpstr>Recurrence Relation</vt:lpstr>
      <vt:lpstr>Solving Recurrences – Recursion Tree</vt:lpstr>
      <vt:lpstr>Solving Recurrences – Recursion Tree</vt:lpstr>
      <vt:lpstr>Solving Recurrences – Recursion Tree</vt:lpstr>
      <vt:lpstr>Solving Recurrences – Recursion Tree</vt:lpstr>
      <vt:lpstr>Solving Recurrences – Recursion Tree</vt:lpstr>
      <vt:lpstr>Some Terminologies</vt:lpstr>
      <vt:lpstr>Some Terminologies</vt:lpstr>
      <vt:lpstr>Some Terminologies</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Master Theorem</vt:lpstr>
      <vt:lpstr>Solving Recurrences – Master Theorem</vt:lpstr>
      <vt:lpstr>Solving Recurrences – Master Theorem</vt:lpstr>
      <vt:lpstr>Quicksort</vt:lpstr>
      <vt:lpstr>Quicksort</vt:lpstr>
      <vt:lpstr>Quicksort</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vt:lpstr>
      <vt:lpstr>A Quick Animation</vt:lpstr>
      <vt:lpstr>Median Finding</vt:lpstr>
      <vt:lpstr>Median Finding</vt:lpstr>
      <vt:lpstr>Median Finding - PseudoCode</vt:lpstr>
      <vt:lpstr>Median Finding – Running Time Analysis</vt:lpstr>
      <vt:lpstr>Median Finding – Running Time Analysis</vt:lpstr>
      <vt:lpstr>Maximum Sum Subarray</vt:lpstr>
      <vt:lpstr>Maximum Sum Subarray</vt:lpstr>
      <vt:lpstr>Maximum Sum Subarray</vt:lpstr>
      <vt:lpstr>Maximum Sum Subarray</vt:lpstr>
      <vt:lpstr>Maximum Sum Subarray - Pseudocode</vt:lpstr>
      <vt:lpstr>Maximum Sum Subarray Runtime Analysis</vt:lpstr>
      <vt:lpstr>Maximum Sum Subarray Runtime Analysis</vt:lpstr>
      <vt:lpstr>Finding Convex Hull</vt:lpstr>
      <vt:lpstr>Finding Convex Hull</vt:lpstr>
      <vt:lpstr>Finding Convex Hull</vt:lpstr>
      <vt:lpstr>Finding Convex Hull – Problem Definition</vt:lpstr>
      <vt:lpstr>Finding Convex Hull – Brute Force</vt:lpstr>
      <vt:lpstr>Finding Convex Hull – Divide and Conquer</vt:lpstr>
      <vt:lpstr>Finding Convex Hull – How to Merge?</vt:lpstr>
      <vt:lpstr>Finding Convex Hull – How to Merge?</vt:lpstr>
      <vt:lpstr>Finding Convex Hull – How to Merge?</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PseudoCode</vt:lpstr>
      <vt:lpstr>One Final Bit</vt:lpstr>
      <vt:lpstr>One Final Bit</vt:lpstr>
      <vt:lpstr>Closest Pair of Points</vt:lpstr>
      <vt:lpstr>Closest Pair of Points</vt:lpstr>
      <vt:lpstr>2 Dimensions – Divide and Conquer</vt:lpstr>
      <vt:lpstr>2 Dimensions – Divide and Conquer</vt:lpstr>
      <vt:lpstr>Closest Pair of Points</vt:lpstr>
      <vt:lpstr>Closest Pair of Points</vt:lpstr>
      <vt:lpstr>Closest Pair of Points</vt:lpstr>
      <vt:lpstr>Closest Pair of Points</vt:lpstr>
      <vt:lpstr>Closest Pair of Points - Algorithm</vt:lpstr>
      <vt:lpstr>Closest Pair of Points - Algorithm</vt:lpstr>
      <vt:lpstr>Closest Pair of Points - Algorithm</vt:lpstr>
      <vt:lpstr>Closest Pair of Points -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Microsoft Office User</cp:lastModifiedBy>
  <cp:revision>1250</cp:revision>
  <cp:lastPrinted>2019-07-16T19:24:24Z</cp:lastPrinted>
  <dcterms:created xsi:type="dcterms:W3CDTF">2019-01-13T09:33:50Z</dcterms:created>
  <dcterms:modified xsi:type="dcterms:W3CDTF">2022-08-25T05:38:37Z</dcterms:modified>
</cp:coreProperties>
</file>